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32" r:id="rId1"/>
  </p:sldMasterIdLst>
  <p:notesMasterIdLst>
    <p:notesMasterId r:id="rId46"/>
  </p:notesMasterIdLst>
  <p:sldIdLst>
    <p:sldId id="256" r:id="rId2"/>
    <p:sldId id="321" r:id="rId3"/>
    <p:sldId id="324" r:id="rId4"/>
    <p:sldId id="323" r:id="rId5"/>
    <p:sldId id="269" r:id="rId6"/>
    <p:sldId id="270" r:id="rId7"/>
    <p:sldId id="325" r:id="rId8"/>
    <p:sldId id="278" r:id="rId9"/>
    <p:sldId id="279" r:id="rId10"/>
    <p:sldId id="280" r:id="rId11"/>
    <p:sldId id="281" r:id="rId12"/>
    <p:sldId id="282" r:id="rId13"/>
    <p:sldId id="284" r:id="rId14"/>
    <p:sldId id="326" r:id="rId15"/>
    <p:sldId id="285" r:id="rId16"/>
    <p:sldId id="286" r:id="rId17"/>
    <p:sldId id="288" r:id="rId18"/>
    <p:sldId id="290" r:id="rId19"/>
    <p:sldId id="291" r:id="rId20"/>
    <p:sldId id="293" r:id="rId21"/>
    <p:sldId id="294" r:id="rId22"/>
    <p:sldId id="296" r:id="rId23"/>
    <p:sldId id="327" r:id="rId24"/>
    <p:sldId id="297" r:id="rId25"/>
    <p:sldId id="298" r:id="rId26"/>
    <p:sldId id="300" r:id="rId27"/>
    <p:sldId id="302" r:id="rId28"/>
    <p:sldId id="303" r:id="rId29"/>
    <p:sldId id="306" r:id="rId30"/>
    <p:sldId id="305" r:id="rId31"/>
    <p:sldId id="328" r:id="rId32"/>
    <p:sldId id="309" r:id="rId33"/>
    <p:sldId id="307" r:id="rId34"/>
    <p:sldId id="310" r:id="rId35"/>
    <p:sldId id="316" r:id="rId36"/>
    <p:sldId id="311" r:id="rId37"/>
    <p:sldId id="312" r:id="rId38"/>
    <p:sldId id="313" r:id="rId39"/>
    <p:sldId id="314" r:id="rId40"/>
    <p:sldId id="317" r:id="rId41"/>
    <p:sldId id="318" r:id="rId42"/>
    <p:sldId id="319" r:id="rId43"/>
    <p:sldId id="320" r:id="rId44"/>
    <p:sldId id="315" r:id="rId45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1F4350-B71D-4187-A720-66BD740B50D7}" type="datetimeFigureOut">
              <a:rPr lang="it-IT" smtClean="0"/>
              <a:pPr/>
              <a:t>23/06/2020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154589-4745-4A9F-86AE-393D1B24BAB1}" type="slidenum">
              <a:rPr lang="it-IT" smtClean="0"/>
              <a:pPr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17055" y="1234907"/>
            <a:ext cx="5961185" cy="2387600"/>
          </a:xfrm>
        </p:spPr>
        <p:txBody>
          <a:bodyPr anchor="b">
            <a:normAutofit/>
          </a:bodyPr>
          <a:lstStyle>
            <a:lvl1pPr algn="ctr">
              <a:defRPr sz="6000">
                <a:solidFill>
                  <a:srgbClr val="DD0305"/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7055" y="3714582"/>
            <a:ext cx="5961185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C302-98BF-4612-B4DC-32A8D8FE8F08}" type="datetime1">
              <a:rPr lang="it-IT" smtClean="0"/>
              <a:pPr/>
              <a:t>23/06/2020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724379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8C2EF-F705-4D2C-AEE3-DFFB22CDC31F}" type="datetime1">
              <a:rPr lang="it-IT" smtClean="0"/>
              <a:pPr/>
              <a:t>23/06/2020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975256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813D4-717E-4C58-99AC-2AA7925E663F}" type="datetime1">
              <a:rPr lang="it-IT" smtClean="0"/>
              <a:pPr/>
              <a:t>23/06/2020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831346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DB675-99E8-44E1-A573-FC65B4A70E91}" type="datetime1">
              <a:rPr lang="it-IT" smtClean="0"/>
              <a:pPr/>
              <a:t>23/06/2020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813249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5F4E8-66C9-4EF4-9A04-7BC39A8620B6}" type="datetime1">
              <a:rPr lang="it-IT" smtClean="0"/>
              <a:pPr/>
              <a:t>23/06/2020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3140711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B0E3F-BA53-4553-8DE5-99F4C810EEDD}" type="datetime1">
              <a:rPr lang="it-IT" smtClean="0"/>
              <a:pPr/>
              <a:t>23/06/2020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2761736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9F9F4-5D69-41DA-B6DC-8142B0A7B492}" type="datetime1">
              <a:rPr lang="it-IT" smtClean="0"/>
              <a:pPr/>
              <a:t>23/06/2020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2938554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AF8E1-79C1-4D24-8C24-D1D05EA45068}" type="datetime1">
              <a:rPr lang="it-IT" smtClean="0"/>
              <a:pPr/>
              <a:t>23/06/2020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288462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3EF1-FB84-4FA4-A71F-21D7C9CF36CF}" type="datetime1">
              <a:rPr lang="it-IT" smtClean="0"/>
              <a:pPr/>
              <a:t>23/06/2020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4110054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789611"/>
            <a:ext cx="7886700" cy="4387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E9394B7-25B3-4307-8AA3-B941B60B13D1}" type="datetime1">
              <a:rPr lang="it-IT" smtClean="0"/>
              <a:pPr/>
              <a:t>23/06/2020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569926" y="4955531"/>
            <a:ext cx="896556" cy="243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-2071410" y="2546066"/>
            <a:ext cx="388867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bs-Latn-BA" sz="1200" dirty="0">
                <a:solidFill>
                  <a:schemeClr val="bg1">
                    <a:lumMod val="65000"/>
                  </a:schemeClr>
                </a:solidFill>
              </a:rPr>
              <a:t>Find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 m</a:t>
            </a:r>
            <a:r>
              <a:rPr lang="bs-Latn-BA" sz="1200" dirty="0">
                <a:solidFill>
                  <a:schemeClr val="bg1">
                    <a:lumMod val="65000"/>
                  </a:schemeClr>
                </a:solidFill>
              </a:rPr>
              <a:t>ore PowerPoint templates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 on </a:t>
            </a:r>
            <a:r>
              <a:rPr lang="bs-Latn-BA" sz="1200" b="1" baseline="0" dirty="0">
                <a:solidFill>
                  <a:schemeClr val="bg1">
                    <a:lumMod val="65000"/>
                  </a:schemeClr>
                </a:solidFill>
              </a:rPr>
              <a:t>prezentr.com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!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973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DD0305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lend.com/" TargetMode="External"/><Relationship Id="rId2" Type="http://schemas.openxmlformats.org/officeDocument/2006/relationships/hyperlink" Target="https://www.kaggle.com/rohanrao/formula-1-world-championship-1950-202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eo4j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2843808" y="2348880"/>
            <a:ext cx="5961185" cy="2099568"/>
          </a:xfrm>
        </p:spPr>
        <p:txBody>
          <a:bodyPr>
            <a:normAutofit/>
          </a:bodyPr>
          <a:lstStyle/>
          <a:p>
            <a:r>
              <a:rPr lang="it-IT" sz="4400" dirty="0" err="1" smtClean="0"/>
              <a:t>Analyzing</a:t>
            </a:r>
            <a:r>
              <a:rPr lang="it-IT" sz="4400" dirty="0" smtClean="0"/>
              <a:t> Ferrari’s last </a:t>
            </a:r>
            <a:r>
              <a:rPr lang="it-IT" sz="4400" dirty="0" err="1" smtClean="0"/>
              <a:t>years</a:t>
            </a:r>
            <a:r>
              <a:rPr lang="it-IT" sz="4400" dirty="0" smtClean="0"/>
              <a:t> in F1 </a:t>
            </a:r>
            <a:br>
              <a:rPr lang="it-IT" sz="4400" dirty="0" smtClean="0"/>
            </a:br>
            <a:r>
              <a:rPr lang="it-IT" sz="2800" dirty="0" smtClean="0"/>
              <a:t>- </a:t>
            </a:r>
            <a:r>
              <a:rPr lang="it-IT" sz="2800" dirty="0" err="1" smtClean="0"/>
              <a:t>Talend</a:t>
            </a:r>
            <a:r>
              <a:rPr lang="it-IT" sz="2800" dirty="0" smtClean="0"/>
              <a:t> </a:t>
            </a:r>
            <a:r>
              <a:rPr lang="it-IT" sz="2800" dirty="0" err="1" smtClean="0"/>
              <a:t>portion</a:t>
            </a:r>
            <a:r>
              <a:rPr lang="it-IT" sz="2800" dirty="0" smtClean="0"/>
              <a:t> -</a:t>
            </a:r>
            <a:endParaRPr lang="it-IT" sz="28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691680" y="6030119"/>
            <a:ext cx="5961185" cy="1655762"/>
          </a:xfrm>
        </p:spPr>
        <p:txBody>
          <a:bodyPr>
            <a:normAutofit/>
          </a:bodyPr>
          <a:lstStyle/>
          <a:p>
            <a:r>
              <a:rPr lang="it-IT" sz="1800" dirty="0" smtClean="0"/>
              <a:t>Luca </a:t>
            </a:r>
            <a:r>
              <a:rPr lang="it-IT" sz="1800" dirty="0" err="1" smtClean="0"/>
              <a:t>Sannino</a:t>
            </a:r>
            <a:r>
              <a:rPr lang="it-IT" sz="1800" dirty="0" smtClean="0"/>
              <a:t> 1542194</a:t>
            </a:r>
            <a:endParaRPr lang="it-IT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611560" y="404664"/>
            <a:ext cx="77048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• </a:t>
            </a:r>
            <a:r>
              <a:rPr lang="it-IT" sz="2800" dirty="0" err="1" smtClean="0"/>
              <a:t>Finding</a:t>
            </a:r>
            <a:r>
              <a:rPr lang="it-IT" sz="2800" dirty="0" smtClean="0"/>
              <a:t> Red Bull </a:t>
            </a:r>
            <a:r>
              <a:rPr lang="it-IT" sz="2800" dirty="0" err="1" smtClean="0"/>
              <a:t>pit</a:t>
            </a:r>
            <a:r>
              <a:rPr lang="it-IT" sz="2800" dirty="0" smtClean="0"/>
              <a:t> </a:t>
            </a:r>
            <a:r>
              <a:rPr lang="it-IT" sz="2800" dirty="0" err="1" smtClean="0"/>
              <a:t>stops</a:t>
            </a:r>
            <a:r>
              <a:rPr lang="it-IT" sz="2800" dirty="0" smtClean="0"/>
              <a:t> </a:t>
            </a:r>
            <a:r>
              <a:rPr lang="it-IT" sz="2800" dirty="0" err="1" smtClean="0"/>
              <a:t>won</a:t>
            </a:r>
            <a:r>
              <a:rPr lang="it-IT" sz="2800" dirty="0" smtClean="0"/>
              <a:t>’t </a:t>
            </a:r>
            <a:r>
              <a:rPr lang="it-IT" sz="2800" dirty="0" err="1" smtClean="0"/>
              <a:t>be</a:t>
            </a:r>
            <a:r>
              <a:rPr lang="it-IT" sz="2800" dirty="0" smtClean="0"/>
              <a:t> </a:t>
            </a:r>
            <a:r>
              <a:rPr lang="it-IT" sz="2800" dirty="0" err="1" smtClean="0"/>
              <a:t>as</a:t>
            </a:r>
            <a:r>
              <a:rPr lang="it-IT" sz="2800" dirty="0" smtClean="0"/>
              <a:t> </a:t>
            </a:r>
            <a:r>
              <a:rPr lang="it-IT" sz="2800" dirty="0" err="1" smtClean="0"/>
              <a:t>trivial</a:t>
            </a:r>
            <a:r>
              <a:rPr lang="it-IT" sz="2800" dirty="0" smtClean="0"/>
              <a:t> </a:t>
            </a:r>
            <a:r>
              <a:rPr lang="it-IT" sz="2800" dirty="0" err="1" smtClean="0"/>
              <a:t>since</a:t>
            </a:r>
            <a:r>
              <a:rPr lang="it-IT" sz="2800" dirty="0" smtClean="0"/>
              <a:t> </a:t>
            </a:r>
            <a:r>
              <a:rPr lang="it-IT" sz="2800" dirty="0" err="1" smtClean="0"/>
              <a:t>there</a:t>
            </a:r>
            <a:r>
              <a:rPr lang="it-IT" sz="2800" dirty="0" smtClean="0"/>
              <a:t> </a:t>
            </a:r>
            <a:r>
              <a:rPr lang="it-IT" sz="2800" dirty="0" err="1" smtClean="0"/>
              <a:t>was</a:t>
            </a:r>
            <a:r>
              <a:rPr lang="it-IT" sz="2800" dirty="0" smtClean="0"/>
              <a:t> a </a:t>
            </a:r>
            <a:r>
              <a:rPr lang="it-IT" sz="2800" dirty="0" err="1" smtClean="0"/>
              <a:t>mid-season</a:t>
            </a:r>
            <a:r>
              <a:rPr lang="it-IT" sz="2800" dirty="0" smtClean="0"/>
              <a:t> driver swap last </a:t>
            </a:r>
            <a:r>
              <a:rPr lang="it-IT" sz="2800" dirty="0" err="1" smtClean="0"/>
              <a:t>year</a:t>
            </a:r>
            <a:r>
              <a:rPr lang="it-IT" sz="2800" dirty="0" smtClean="0"/>
              <a:t>.</a:t>
            </a:r>
            <a:endParaRPr lang="it-IT" sz="280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Issue</a:t>
            </a:r>
            <a:r>
              <a:rPr lang="it-IT" dirty="0" smtClean="0"/>
              <a:t> 1: </a:t>
            </a:r>
            <a:r>
              <a:rPr lang="it-IT" dirty="0" err="1" smtClean="0"/>
              <a:t>Pit</a:t>
            </a:r>
            <a:r>
              <a:rPr lang="it-IT" dirty="0" smtClean="0"/>
              <a:t> </a:t>
            </a:r>
            <a:r>
              <a:rPr lang="it-IT" dirty="0" err="1" smtClean="0"/>
              <a:t>stops</a:t>
            </a:r>
            <a:endParaRPr lang="it-IT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611560" y="3501008"/>
            <a:ext cx="7632848" cy="52322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it-IT" sz="2800" dirty="0" smtClean="0"/>
          </a:p>
        </p:txBody>
      </p:sp>
      <p:sp>
        <p:nvSpPr>
          <p:cNvPr id="5" name="Rettangolo 4"/>
          <p:cNvSpPr/>
          <p:nvPr/>
        </p:nvSpPr>
        <p:spPr>
          <a:xfrm>
            <a:off x="683568" y="2060848"/>
            <a:ext cx="2736304" cy="122413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RED BULL</a:t>
            </a:r>
            <a:r>
              <a:rPr lang="it-IT" sz="2800" dirty="0" smtClean="0"/>
              <a:t/>
            </a:r>
            <a:br>
              <a:rPr lang="it-IT" sz="2800" dirty="0" smtClean="0"/>
            </a:br>
            <a:r>
              <a:rPr lang="it-IT" sz="2400" dirty="0" smtClean="0"/>
              <a:t>Max </a:t>
            </a:r>
            <a:r>
              <a:rPr lang="it-IT" sz="2400" dirty="0" err="1" smtClean="0"/>
              <a:t>Verstappen</a:t>
            </a:r>
            <a:r>
              <a:rPr lang="it-IT" sz="2400" dirty="0" smtClean="0"/>
              <a:t/>
            </a:r>
            <a:br>
              <a:rPr lang="it-IT" sz="2400" dirty="0" smtClean="0"/>
            </a:br>
            <a:r>
              <a:rPr lang="it-IT" sz="2400" dirty="0" smtClean="0">
                <a:solidFill>
                  <a:schemeClr val="tx1"/>
                </a:solidFill>
              </a:rPr>
              <a:t>Pierre </a:t>
            </a:r>
            <a:r>
              <a:rPr lang="it-IT" sz="2400" dirty="0" err="1" smtClean="0">
                <a:solidFill>
                  <a:schemeClr val="tx1"/>
                </a:solidFill>
              </a:rPr>
              <a:t>Gasly</a:t>
            </a:r>
            <a:endParaRPr lang="it-IT" sz="2400" dirty="0">
              <a:solidFill>
                <a:schemeClr val="tx1"/>
              </a:solidFill>
            </a:endParaRPr>
          </a:p>
        </p:txBody>
      </p:sp>
      <p:sp>
        <p:nvSpPr>
          <p:cNvPr id="7" name="Rettangolo 6"/>
          <p:cNvSpPr/>
          <p:nvPr/>
        </p:nvSpPr>
        <p:spPr>
          <a:xfrm>
            <a:off x="5508104" y="2060848"/>
            <a:ext cx="2736304" cy="122413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TORO ROSSO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sz="2400" dirty="0" smtClean="0">
                <a:solidFill>
                  <a:schemeClr val="tx1"/>
                </a:solidFill>
              </a:rPr>
              <a:t>Alexander </a:t>
            </a:r>
            <a:r>
              <a:rPr lang="it-IT" sz="2400" dirty="0" err="1" smtClean="0">
                <a:solidFill>
                  <a:schemeClr val="tx1"/>
                </a:solidFill>
              </a:rPr>
              <a:t>Albon</a:t>
            </a:r>
            <a:r>
              <a:rPr lang="it-IT" sz="2400" dirty="0" smtClean="0"/>
              <a:t/>
            </a:r>
            <a:br>
              <a:rPr lang="it-IT" sz="2400" dirty="0" smtClean="0"/>
            </a:br>
            <a:r>
              <a:rPr lang="it-IT" sz="2400" dirty="0" err="1" smtClean="0"/>
              <a:t>Daniil</a:t>
            </a:r>
            <a:r>
              <a:rPr lang="it-IT" sz="2400" dirty="0" smtClean="0"/>
              <a:t> </a:t>
            </a:r>
            <a:r>
              <a:rPr lang="it-IT" sz="2400" dirty="0" err="1" smtClean="0"/>
              <a:t>Kvyat</a:t>
            </a:r>
            <a:endParaRPr lang="it-IT" sz="2400" dirty="0"/>
          </a:p>
        </p:txBody>
      </p:sp>
      <p:cxnSp>
        <p:nvCxnSpPr>
          <p:cNvPr id="10" name="Connettore 7 9"/>
          <p:cNvCxnSpPr/>
          <p:nvPr/>
        </p:nvCxnSpPr>
        <p:spPr>
          <a:xfrm flipV="1">
            <a:off x="2987824" y="2708920"/>
            <a:ext cx="2664296" cy="36004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/>
          <p:cNvSpPr txBox="1"/>
          <p:nvPr/>
        </p:nvSpPr>
        <p:spPr>
          <a:xfrm>
            <a:off x="4139952" y="2420888"/>
            <a:ext cx="648072" cy="338554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 smtClean="0"/>
              <a:t>swap</a:t>
            </a:r>
          </a:p>
        </p:txBody>
      </p:sp>
      <p:sp>
        <p:nvSpPr>
          <p:cNvPr id="19" name="CasellaDiTesto 18"/>
          <p:cNvSpPr txBox="1"/>
          <p:nvPr/>
        </p:nvSpPr>
        <p:spPr>
          <a:xfrm>
            <a:off x="611560" y="3573016"/>
            <a:ext cx="77048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• </a:t>
            </a:r>
            <a:r>
              <a:rPr lang="it-IT" sz="2800" dirty="0" err="1" smtClean="0"/>
              <a:t>We</a:t>
            </a:r>
            <a:r>
              <a:rPr lang="it-IT" sz="2800" dirty="0" smtClean="0"/>
              <a:t> are </a:t>
            </a:r>
            <a:r>
              <a:rPr lang="it-IT" sz="2800" dirty="0" err="1" smtClean="0"/>
              <a:t>not</a:t>
            </a:r>
            <a:r>
              <a:rPr lang="it-IT" sz="2800" dirty="0" smtClean="0"/>
              <a:t> </a:t>
            </a:r>
            <a:r>
              <a:rPr lang="it-IT" sz="2800" dirty="0" err="1" smtClean="0"/>
              <a:t>interested</a:t>
            </a:r>
            <a:r>
              <a:rPr lang="it-IT" sz="2800" dirty="0" smtClean="0"/>
              <a:t> in </a:t>
            </a:r>
            <a:r>
              <a:rPr lang="it-IT" sz="2800" dirty="0" err="1" smtClean="0"/>
              <a:t>pit</a:t>
            </a:r>
            <a:r>
              <a:rPr lang="it-IT" sz="2800" dirty="0" smtClean="0"/>
              <a:t> </a:t>
            </a:r>
            <a:r>
              <a:rPr lang="it-IT" sz="2800" dirty="0" err="1" smtClean="0"/>
              <a:t>stops</a:t>
            </a:r>
            <a:r>
              <a:rPr lang="it-IT" sz="2800" dirty="0" smtClean="0"/>
              <a:t> </a:t>
            </a:r>
            <a:r>
              <a:rPr lang="it-IT" sz="2800" dirty="0" err="1" smtClean="0"/>
              <a:t>from</a:t>
            </a:r>
            <a:r>
              <a:rPr lang="it-IT" sz="2800" dirty="0" smtClean="0"/>
              <a:t> Toro Rosso, so </a:t>
            </a:r>
            <a:r>
              <a:rPr lang="it-IT" sz="2800" dirty="0" err="1" smtClean="0"/>
              <a:t>we</a:t>
            </a:r>
            <a:r>
              <a:rPr lang="it-IT" sz="2800" dirty="0" smtClean="0"/>
              <a:t> </a:t>
            </a:r>
            <a:r>
              <a:rPr lang="it-IT" sz="2800" dirty="0" err="1" smtClean="0"/>
              <a:t>have</a:t>
            </a:r>
            <a:r>
              <a:rPr lang="it-IT" sz="2800" dirty="0" smtClean="0"/>
              <a:t> </a:t>
            </a:r>
            <a:r>
              <a:rPr lang="it-IT" sz="2800" dirty="0" err="1" smtClean="0"/>
              <a:t>to</a:t>
            </a:r>
            <a:r>
              <a:rPr lang="it-IT" sz="2800" dirty="0" smtClean="0"/>
              <a:t> </a:t>
            </a:r>
            <a:r>
              <a:rPr lang="it-IT" sz="2800" dirty="0" err="1" smtClean="0"/>
              <a:t>make</a:t>
            </a:r>
            <a:r>
              <a:rPr lang="it-IT" sz="2800" dirty="0" smtClean="0"/>
              <a:t> </a:t>
            </a:r>
            <a:r>
              <a:rPr lang="it-IT" sz="2800" dirty="0" err="1" smtClean="0"/>
              <a:t>sure</a:t>
            </a:r>
            <a:r>
              <a:rPr lang="it-IT" sz="2800" dirty="0" smtClean="0"/>
              <a:t> </a:t>
            </a:r>
            <a:r>
              <a:rPr lang="it-IT" sz="2800" dirty="0" err="1" smtClean="0"/>
              <a:t>that</a:t>
            </a:r>
            <a:r>
              <a:rPr lang="it-IT" sz="2800" dirty="0" smtClean="0"/>
              <a:t> </a:t>
            </a:r>
            <a:r>
              <a:rPr lang="it-IT" sz="2800" dirty="0" err="1" smtClean="0"/>
              <a:t>Gasly</a:t>
            </a:r>
            <a:r>
              <a:rPr lang="it-IT" sz="2800" dirty="0" smtClean="0"/>
              <a:t> and </a:t>
            </a:r>
            <a:r>
              <a:rPr lang="it-IT" sz="2800" dirty="0" err="1" smtClean="0"/>
              <a:t>Albon</a:t>
            </a:r>
            <a:r>
              <a:rPr lang="it-IT" sz="2800" dirty="0" smtClean="0"/>
              <a:t> </a:t>
            </a:r>
            <a:r>
              <a:rPr lang="it-IT" sz="2800" dirty="0" err="1" smtClean="0"/>
              <a:t>were</a:t>
            </a:r>
            <a:r>
              <a:rPr lang="it-IT" sz="2800" dirty="0" smtClean="0"/>
              <a:t> </a:t>
            </a:r>
            <a:r>
              <a:rPr lang="it-IT" sz="2800" dirty="0" err="1" smtClean="0"/>
              <a:t>driving</a:t>
            </a:r>
            <a:r>
              <a:rPr lang="it-IT" sz="2800" dirty="0" smtClean="0"/>
              <a:t> </a:t>
            </a:r>
            <a:r>
              <a:rPr lang="it-IT" sz="2800" dirty="0" err="1" smtClean="0"/>
              <a:t>for</a:t>
            </a:r>
            <a:r>
              <a:rPr lang="it-IT" sz="2800" dirty="0" smtClean="0"/>
              <a:t> Red Bull </a:t>
            </a:r>
            <a:r>
              <a:rPr lang="it-IT" sz="2800" dirty="0" err="1" smtClean="0"/>
              <a:t>before</a:t>
            </a:r>
            <a:r>
              <a:rPr lang="it-IT" sz="2800" dirty="0" smtClean="0"/>
              <a:t> </a:t>
            </a:r>
            <a:r>
              <a:rPr lang="it-IT" sz="2800" dirty="0" err="1" smtClean="0"/>
              <a:t>extracting</a:t>
            </a:r>
            <a:r>
              <a:rPr lang="it-IT" sz="2800" dirty="0" smtClean="0"/>
              <a:t> </a:t>
            </a:r>
            <a:r>
              <a:rPr lang="it-IT" sz="2800" dirty="0" err="1" smtClean="0"/>
              <a:t>their</a:t>
            </a:r>
            <a:r>
              <a:rPr lang="it-IT" sz="2800" dirty="0" smtClean="0"/>
              <a:t> </a:t>
            </a:r>
            <a:r>
              <a:rPr lang="it-IT" sz="2800" dirty="0" err="1" smtClean="0"/>
              <a:t>pit</a:t>
            </a:r>
            <a:r>
              <a:rPr lang="it-IT" sz="2800" dirty="0" smtClean="0"/>
              <a:t> stop </a:t>
            </a:r>
            <a:r>
              <a:rPr lang="it-IT" sz="2800" dirty="0" err="1" smtClean="0"/>
              <a:t>times</a:t>
            </a:r>
            <a:r>
              <a:rPr lang="it-IT" sz="2800" dirty="0" smtClean="0"/>
              <a:t> </a:t>
            </a:r>
            <a:r>
              <a:rPr lang="it-IT" sz="2800" dirty="0" err="1" smtClean="0"/>
              <a:t>from</a:t>
            </a:r>
            <a:r>
              <a:rPr lang="it-IT" sz="2800" dirty="0" smtClean="0"/>
              <a:t> a </a:t>
            </a:r>
            <a:r>
              <a:rPr lang="it-IT" sz="2800" dirty="0" err="1" smtClean="0"/>
              <a:t>specific</a:t>
            </a:r>
            <a:r>
              <a:rPr lang="it-IT" sz="2800" dirty="0" smtClean="0"/>
              <a:t> race!</a:t>
            </a:r>
            <a:endParaRPr lang="it-IT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Issue</a:t>
            </a:r>
            <a:r>
              <a:rPr lang="it-IT" dirty="0" smtClean="0"/>
              <a:t> 1: </a:t>
            </a:r>
            <a:r>
              <a:rPr lang="it-IT" dirty="0" err="1" smtClean="0"/>
              <a:t>Pit</a:t>
            </a:r>
            <a:r>
              <a:rPr lang="it-IT" dirty="0" smtClean="0"/>
              <a:t> </a:t>
            </a:r>
            <a:r>
              <a:rPr lang="it-IT" dirty="0" err="1" smtClean="0"/>
              <a:t>stops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755576" y="1844824"/>
            <a:ext cx="7992888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GLOBAL SCHEMA</a:t>
            </a:r>
          </a:p>
          <a:p>
            <a:r>
              <a:rPr lang="it-IT" sz="2000" dirty="0" smtClean="0"/>
              <a:t>- RedBull2019PitStops(</a:t>
            </a:r>
            <a:r>
              <a:rPr lang="it-IT" sz="2000" dirty="0" err="1" smtClean="0"/>
              <a:t>pilot</a:t>
            </a:r>
            <a:r>
              <a:rPr lang="it-IT" sz="2000" dirty="0" smtClean="0"/>
              <a:t>, race, date, stop, </a:t>
            </a:r>
            <a:r>
              <a:rPr lang="it-IT" sz="2000" dirty="0" err="1" smtClean="0"/>
              <a:t>lap</a:t>
            </a:r>
            <a:r>
              <a:rPr lang="it-IT" sz="2000" dirty="0" smtClean="0"/>
              <a:t>, </a:t>
            </a:r>
            <a:r>
              <a:rPr lang="it-IT" sz="2000" dirty="0" err="1" smtClean="0"/>
              <a:t>duration</a:t>
            </a:r>
            <a:r>
              <a:rPr lang="it-IT" sz="2000" dirty="0" smtClean="0"/>
              <a:t>)</a:t>
            </a:r>
            <a:endParaRPr lang="it-IT" sz="2000" dirty="0" smtClean="0">
              <a:solidFill>
                <a:srgbClr val="FF0000"/>
              </a:solidFill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755576" y="404664"/>
            <a:ext cx="7992888" cy="113877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ADDITIONAL SOURCE SCHEMAS</a:t>
            </a:r>
          </a:p>
          <a:p>
            <a:pPr>
              <a:buFontTx/>
              <a:buChar char="-"/>
            </a:pPr>
            <a:r>
              <a:rPr lang="it-IT" sz="2000" dirty="0" smtClean="0"/>
              <a:t> </a:t>
            </a:r>
            <a:r>
              <a:rPr lang="it-IT" sz="2000" dirty="0" err="1" smtClean="0"/>
              <a:t>results</a:t>
            </a:r>
            <a:r>
              <a:rPr lang="it-IT" sz="2000" dirty="0" smtClean="0"/>
              <a:t>(</a:t>
            </a:r>
            <a:r>
              <a:rPr lang="it-IT" sz="2000" dirty="0" err="1" smtClean="0"/>
              <a:t>resultId</a:t>
            </a:r>
            <a:r>
              <a:rPr lang="it-IT" sz="2000" dirty="0" smtClean="0"/>
              <a:t>, </a:t>
            </a:r>
            <a:r>
              <a:rPr lang="it-IT" sz="2000" dirty="0" err="1" smtClean="0">
                <a:solidFill>
                  <a:srgbClr val="0070C0"/>
                </a:solidFill>
              </a:rPr>
              <a:t>raceId</a:t>
            </a:r>
            <a:r>
              <a:rPr lang="it-IT" sz="2000" dirty="0" smtClean="0"/>
              <a:t>, </a:t>
            </a:r>
            <a:r>
              <a:rPr lang="it-IT" sz="2000" dirty="0" err="1" smtClean="0">
                <a:solidFill>
                  <a:srgbClr val="FFC000"/>
                </a:solidFill>
              </a:rPr>
              <a:t>driverId</a:t>
            </a:r>
            <a:r>
              <a:rPr lang="it-IT" sz="2000" dirty="0" smtClean="0"/>
              <a:t>, </a:t>
            </a:r>
            <a:r>
              <a:rPr lang="it-IT" sz="2000" dirty="0" err="1" smtClean="0">
                <a:solidFill>
                  <a:srgbClr val="00B050"/>
                </a:solidFill>
              </a:rPr>
              <a:t>constructorId</a:t>
            </a:r>
            <a:r>
              <a:rPr lang="it-IT" sz="2000" dirty="0" smtClean="0"/>
              <a:t>, </a:t>
            </a:r>
            <a:r>
              <a:rPr lang="it-IT" sz="2000" dirty="0" err="1" smtClean="0"/>
              <a:t>number</a:t>
            </a:r>
            <a:r>
              <a:rPr lang="it-IT" sz="2000" dirty="0" smtClean="0"/>
              <a:t>, …)</a:t>
            </a:r>
          </a:p>
          <a:p>
            <a:pPr>
              <a:buFontTx/>
              <a:buChar char="-"/>
            </a:pPr>
            <a:r>
              <a:rPr lang="it-IT" sz="2000" dirty="0" smtClean="0"/>
              <a:t> </a:t>
            </a:r>
            <a:r>
              <a:rPr lang="it-IT" sz="2000" dirty="0" err="1" smtClean="0"/>
              <a:t>constructors</a:t>
            </a:r>
            <a:r>
              <a:rPr lang="it-IT" sz="2000" dirty="0" smtClean="0"/>
              <a:t>(</a:t>
            </a:r>
            <a:r>
              <a:rPr lang="it-IT" sz="2000" dirty="0" err="1" smtClean="0">
                <a:solidFill>
                  <a:srgbClr val="00B050"/>
                </a:solidFill>
              </a:rPr>
              <a:t>constructorId</a:t>
            </a:r>
            <a:r>
              <a:rPr lang="it-IT" sz="2000" dirty="0" smtClean="0"/>
              <a:t>, </a:t>
            </a:r>
            <a:r>
              <a:rPr lang="it-IT" sz="2000" dirty="0" err="1" smtClean="0"/>
              <a:t>constructorRef</a:t>
            </a:r>
            <a:r>
              <a:rPr lang="it-IT" sz="2000" dirty="0" smtClean="0"/>
              <a:t>, </a:t>
            </a:r>
            <a:r>
              <a:rPr lang="it-IT" sz="2000" dirty="0" err="1" smtClean="0"/>
              <a:t>name</a:t>
            </a:r>
            <a:r>
              <a:rPr lang="it-IT" sz="2000" dirty="0" smtClean="0"/>
              <a:t>, </a:t>
            </a:r>
            <a:r>
              <a:rPr lang="it-IT" sz="2000" dirty="0" err="1" smtClean="0"/>
              <a:t>nationality</a:t>
            </a:r>
            <a:r>
              <a:rPr lang="it-IT" sz="2000" dirty="0" smtClean="0"/>
              <a:t>, url)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755576" y="2996952"/>
            <a:ext cx="7992888" cy="236988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GAV MAPPING</a:t>
            </a:r>
          </a:p>
          <a:p>
            <a:r>
              <a:rPr lang="it-IT" sz="2000" dirty="0" smtClean="0"/>
              <a:t>{ (a, b, c, d, e, f) | </a:t>
            </a:r>
            <a:r>
              <a:rPr lang="it-IT" sz="2000" dirty="0" err="1" smtClean="0"/>
              <a:t>pitStops</a:t>
            </a:r>
            <a:r>
              <a:rPr lang="it-IT" sz="2000" dirty="0" smtClean="0"/>
              <a:t>(</a:t>
            </a:r>
            <a:r>
              <a:rPr lang="it-IT" sz="2000" dirty="0" smtClean="0">
                <a:solidFill>
                  <a:srgbClr val="0070C0"/>
                </a:solidFill>
              </a:rPr>
              <a:t>x1</a:t>
            </a:r>
            <a:r>
              <a:rPr lang="it-IT" sz="2000" dirty="0" smtClean="0"/>
              <a:t>, </a:t>
            </a:r>
            <a:r>
              <a:rPr lang="it-IT" sz="2000" dirty="0" smtClean="0">
                <a:solidFill>
                  <a:srgbClr val="FFC000"/>
                </a:solidFill>
              </a:rPr>
              <a:t>x2</a:t>
            </a:r>
            <a:r>
              <a:rPr lang="it-IT" sz="2000" dirty="0" smtClean="0"/>
              <a:t>, d, e, y1, f, y2),</a:t>
            </a:r>
            <a:br>
              <a:rPr lang="it-IT" sz="2000" dirty="0" smtClean="0"/>
            </a:br>
            <a:r>
              <a:rPr lang="it-IT" sz="2000" dirty="0" smtClean="0"/>
              <a:t>		      </a:t>
            </a:r>
            <a:r>
              <a:rPr lang="it-IT" sz="2000" dirty="0" err="1" smtClean="0"/>
              <a:t>races</a:t>
            </a:r>
            <a:r>
              <a:rPr lang="it-IT" sz="2000" dirty="0" smtClean="0"/>
              <a:t>(</a:t>
            </a:r>
            <a:r>
              <a:rPr lang="it-IT" sz="2000" dirty="0" smtClean="0">
                <a:solidFill>
                  <a:srgbClr val="0070C0"/>
                </a:solidFill>
              </a:rPr>
              <a:t>x1</a:t>
            </a:r>
            <a:r>
              <a:rPr lang="it-IT" sz="2000" dirty="0" smtClean="0"/>
              <a:t>, 2019, y3, y4, a, b, y5, y6),</a:t>
            </a:r>
            <a:br>
              <a:rPr lang="it-IT" sz="2000" dirty="0" smtClean="0"/>
            </a:br>
            <a:r>
              <a:rPr lang="it-IT" sz="2000" dirty="0" smtClean="0"/>
              <a:t>		      </a:t>
            </a:r>
            <a:r>
              <a:rPr lang="it-IT" sz="2000" dirty="0" err="1" smtClean="0"/>
              <a:t>drivers</a:t>
            </a:r>
            <a:r>
              <a:rPr lang="it-IT" sz="2000" dirty="0" smtClean="0"/>
              <a:t>(</a:t>
            </a:r>
            <a:r>
              <a:rPr lang="it-IT" sz="2000" dirty="0" smtClean="0">
                <a:solidFill>
                  <a:srgbClr val="FFC000"/>
                </a:solidFill>
              </a:rPr>
              <a:t>x2</a:t>
            </a:r>
            <a:r>
              <a:rPr lang="it-IT" sz="2000" dirty="0" smtClean="0"/>
              <a:t>, y7, y8, y9, a, y10, y11, y12, y13),</a:t>
            </a:r>
          </a:p>
          <a:p>
            <a:r>
              <a:rPr lang="it-IT" sz="2000" dirty="0" smtClean="0"/>
              <a:t>		      </a:t>
            </a:r>
            <a:r>
              <a:rPr lang="it-IT" sz="2000" dirty="0" err="1" smtClean="0"/>
              <a:t>results</a:t>
            </a:r>
            <a:r>
              <a:rPr lang="it-IT" sz="2000" dirty="0" smtClean="0"/>
              <a:t>(y14, </a:t>
            </a:r>
            <a:r>
              <a:rPr lang="it-IT" sz="2000" dirty="0" smtClean="0">
                <a:solidFill>
                  <a:srgbClr val="0070C0"/>
                </a:solidFill>
              </a:rPr>
              <a:t>x1</a:t>
            </a:r>
            <a:r>
              <a:rPr lang="it-IT" sz="2000" dirty="0" smtClean="0"/>
              <a:t>, </a:t>
            </a:r>
            <a:r>
              <a:rPr lang="it-IT" sz="2000" dirty="0" smtClean="0">
                <a:solidFill>
                  <a:srgbClr val="FFC000"/>
                </a:solidFill>
              </a:rPr>
              <a:t>x2</a:t>
            </a:r>
            <a:r>
              <a:rPr lang="it-IT" sz="2000" dirty="0" smtClean="0"/>
              <a:t>, </a:t>
            </a:r>
            <a:r>
              <a:rPr lang="it-IT" sz="2000" dirty="0" smtClean="0">
                <a:solidFill>
                  <a:srgbClr val="00B050"/>
                </a:solidFill>
              </a:rPr>
              <a:t>x3</a:t>
            </a:r>
            <a:r>
              <a:rPr lang="it-IT" sz="2000" dirty="0" smtClean="0"/>
              <a:t>, y15, …),</a:t>
            </a:r>
            <a:br>
              <a:rPr lang="it-IT" sz="2000" dirty="0" smtClean="0"/>
            </a:br>
            <a:r>
              <a:rPr lang="it-IT" sz="2000" dirty="0" smtClean="0"/>
              <a:t>		      </a:t>
            </a:r>
            <a:r>
              <a:rPr lang="it-IT" sz="2000" dirty="0" err="1" smtClean="0"/>
              <a:t>constructors</a:t>
            </a:r>
            <a:r>
              <a:rPr lang="it-IT" sz="2000" dirty="0" smtClean="0"/>
              <a:t>(</a:t>
            </a:r>
            <a:r>
              <a:rPr lang="it-IT" sz="2000" dirty="0" smtClean="0">
                <a:solidFill>
                  <a:srgbClr val="00B050"/>
                </a:solidFill>
              </a:rPr>
              <a:t>x3</a:t>
            </a:r>
            <a:r>
              <a:rPr lang="it-IT" sz="2000" dirty="0" smtClean="0"/>
              <a:t>, y16, “Red Bull”, y17, y18) }</a:t>
            </a:r>
            <a:br>
              <a:rPr lang="it-IT" sz="2000" dirty="0" smtClean="0"/>
            </a:br>
            <a:r>
              <a:rPr lang="it-IT" sz="2000" dirty="0" smtClean="0"/>
              <a:t>		      -&gt; RedBull2019PitStops(a, b, c, d, e, f)</a:t>
            </a:r>
            <a:endParaRPr lang="it-IT" sz="20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467544" y="4653136"/>
            <a:ext cx="8352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• </a:t>
            </a:r>
            <a:r>
              <a:rPr lang="it-IT" sz="2800" dirty="0" err="1" smtClean="0"/>
              <a:t>Now</a:t>
            </a:r>
            <a:r>
              <a:rPr lang="it-IT" sz="2800" dirty="0" smtClean="0"/>
              <a:t> </a:t>
            </a:r>
            <a:r>
              <a:rPr lang="it-IT" sz="2800" dirty="0" err="1" smtClean="0"/>
              <a:t>let</a:t>
            </a:r>
            <a:r>
              <a:rPr lang="it-IT" sz="2800" dirty="0" smtClean="0"/>
              <a:t>’s </a:t>
            </a:r>
            <a:r>
              <a:rPr lang="it-IT" sz="2800" dirty="0" err="1" smtClean="0"/>
              <a:t>see</a:t>
            </a:r>
            <a:r>
              <a:rPr lang="it-IT" sz="2800" dirty="0" smtClean="0"/>
              <a:t> </a:t>
            </a:r>
            <a:r>
              <a:rPr lang="it-IT" sz="2800" dirty="0" err="1" smtClean="0"/>
              <a:t>how</a:t>
            </a:r>
            <a:r>
              <a:rPr lang="it-IT" sz="2800" dirty="0" smtClean="0"/>
              <a:t> </a:t>
            </a:r>
            <a:r>
              <a:rPr lang="it-IT" sz="2800" dirty="0" err="1" smtClean="0"/>
              <a:t>this</a:t>
            </a:r>
            <a:r>
              <a:rPr lang="it-IT" sz="2800" dirty="0" smtClean="0"/>
              <a:t> </a:t>
            </a:r>
            <a:r>
              <a:rPr lang="it-IT" sz="2800" dirty="0" err="1" smtClean="0"/>
              <a:t>works</a:t>
            </a:r>
            <a:r>
              <a:rPr lang="it-IT" sz="2800" dirty="0" smtClean="0"/>
              <a:t> in </a:t>
            </a:r>
            <a:r>
              <a:rPr lang="it-IT" sz="2800" dirty="0" err="1" smtClean="0"/>
              <a:t>practice</a:t>
            </a:r>
            <a:r>
              <a:rPr lang="it-IT" sz="2800" dirty="0" smtClean="0"/>
              <a:t> </a:t>
            </a:r>
            <a:r>
              <a:rPr lang="it-IT" sz="2800" dirty="0" err="1" smtClean="0"/>
              <a:t>with</a:t>
            </a:r>
            <a:r>
              <a:rPr lang="it-IT" sz="2800" dirty="0" smtClean="0"/>
              <a:t> a live </a:t>
            </a:r>
            <a:r>
              <a:rPr lang="it-IT" sz="2800" dirty="0" err="1" smtClean="0"/>
              <a:t>demonstration</a:t>
            </a:r>
            <a:r>
              <a:rPr lang="it-IT" sz="2800" dirty="0" smtClean="0"/>
              <a:t> </a:t>
            </a:r>
            <a:r>
              <a:rPr lang="it-IT" sz="2800" dirty="0" err="1" smtClean="0"/>
              <a:t>using</a:t>
            </a:r>
            <a:r>
              <a:rPr lang="it-IT" sz="2800" dirty="0" smtClean="0"/>
              <a:t> </a:t>
            </a:r>
            <a:r>
              <a:rPr lang="it-IT" sz="2800" dirty="0" err="1" smtClean="0"/>
              <a:t>Talend</a:t>
            </a:r>
            <a:r>
              <a:rPr lang="it-IT" sz="2800" dirty="0" smtClean="0"/>
              <a:t>!</a:t>
            </a:r>
            <a:endParaRPr lang="it-IT" sz="280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Issue</a:t>
            </a:r>
            <a:r>
              <a:rPr lang="it-IT" dirty="0" smtClean="0"/>
              <a:t> 1: </a:t>
            </a:r>
            <a:r>
              <a:rPr lang="it-IT" dirty="0" err="1" smtClean="0"/>
              <a:t>Pit</a:t>
            </a:r>
            <a:r>
              <a:rPr lang="it-IT" dirty="0" smtClean="0"/>
              <a:t> </a:t>
            </a:r>
            <a:r>
              <a:rPr lang="it-IT" dirty="0" err="1" smtClean="0"/>
              <a:t>stops</a:t>
            </a:r>
            <a:endParaRPr lang="it-IT" dirty="0"/>
          </a:p>
        </p:txBody>
      </p:sp>
      <p:pic>
        <p:nvPicPr>
          <p:cNvPr id="5" name="Immagine 4" descr="Talend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4" y="332656"/>
            <a:ext cx="8244408" cy="40727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611560" y="404664"/>
            <a:ext cx="77048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• Once </a:t>
            </a:r>
            <a:r>
              <a:rPr lang="it-IT" sz="2800" dirty="0" err="1" smtClean="0"/>
              <a:t>we</a:t>
            </a:r>
            <a:r>
              <a:rPr lang="it-IT" sz="2800" dirty="0" smtClean="0"/>
              <a:t> </a:t>
            </a:r>
            <a:r>
              <a:rPr lang="it-IT" sz="2800" dirty="0" err="1" smtClean="0"/>
              <a:t>have</a:t>
            </a:r>
            <a:r>
              <a:rPr lang="it-IT" sz="2800" dirty="0" smtClean="0"/>
              <a:t> </a:t>
            </a:r>
            <a:r>
              <a:rPr lang="it-IT" sz="2800" dirty="0" err="1" smtClean="0"/>
              <a:t>integrated</a:t>
            </a:r>
            <a:r>
              <a:rPr lang="it-IT" sz="2800" dirty="0" smtClean="0"/>
              <a:t> </a:t>
            </a:r>
            <a:r>
              <a:rPr lang="it-IT" sz="2800" dirty="0" err="1" smtClean="0"/>
              <a:t>our</a:t>
            </a:r>
            <a:r>
              <a:rPr lang="it-IT" sz="2800" dirty="0" smtClean="0"/>
              <a:t> data, </a:t>
            </a:r>
            <a:r>
              <a:rPr lang="it-IT" sz="2800" dirty="0" err="1" smtClean="0"/>
              <a:t>we</a:t>
            </a:r>
            <a:r>
              <a:rPr lang="it-IT" sz="2800" dirty="0" smtClean="0"/>
              <a:t> </a:t>
            </a:r>
            <a:r>
              <a:rPr lang="it-IT" sz="2800" dirty="0" err="1" smtClean="0"/>
              <a:t>must</a:t>
            </a:r>
            <a:r>
              <a:rPr lang="it-IT" sz="2800" dirty="0" smtClean="0"/>
              <a:t> </a:t>
            </a:r>
            <a:r>
              <a:rPr lang="it-IT" sz="2800" dirty="0" err="1" smtClean="0"/>
              <a:t>query</a:t>
            </a:r>
            <a:r>
              <a:rPr lang="it-IT" sz="2800" dirty="0" smtClean="0"/>
              <a:t> </a:t>
            </a:r>
            <a:r>
              <a:rPr lang="it-IT" sz="2800" dirty="0" err="1" smtClean="0"/>
              <a:t>it</a:t>
            </a:r>
            <a:r>
              <a:rPr lang="it-IT" sz="2800" dirty="0" smtClean="0"/>
              <a:t> in </a:t>
            </a:r>
            <a:r>
              <a:rPr lang="it-IT" sz="2800" dirty="0" err="1" smtClean="0"/>
              <a:t>order</a:t>
            </a:r>
            <a:r>
              <a:rPr lang="it-IT" sz="2800" dirty="0" smtClean="0"/>
              <a:t> </a:t>
            </a:r>
            <a:r>
              <a:rPr lang="it-IT" sz="2800" dirty="0" err="1" smtClean="0"/>
              <a:t>to</a:t>
            </a:r>
            <a:r>
              <a:rPr lang="it-IT" sz="2800" dirty="0" smtClean="0"/>
              <a:t> </a:t>
            </a:r>
            <a:r>
              <a:rPr lang="it-IT" sz="2800" dirty="0" err="1" smtClean="0"/>
              <a:t>obtain</a:t>
            </a:r>
            <a:r>
              <a:rPr lang="it-IT" sz="2800" dirty="0" smtClean="0"/>
              <a:t> the </a:t>
            </a:r>
            <a:r>
              <a:rPr lang="it-IT" sz="2800" dirty="0" err="1" smtClean="0"/>
              <a:t>averages</a:t>
            </a:r>
            <a:r>
              <a:rPr lang="it-IT" sz="2800" dirty="0" smtClean="0"/>
              <a:t>.</a:t>
            </a:r>
            <a:br>
              <a:rPr lang="it-IT" sz="2800" dirty="0" smtClean="0"/>
            </a:br>
            <a:r>
              <a:rPr lang="it-IT" sz="2800" dirty="0" err="1" smtClean="0"/>
              <a:t>We</a:t>
            </a:r>
            <a:r>
              <a:rPr lang="it-IT" sz="2800" dirty="0" smtClean="0"/>
              <a:t> can do </a:t>
            </a:r>
            <a:r>
              <a:rPr lang="it-IT" sz="2800" dirty="0" err="1" smtClean="0"/>
              <a:t>this</a:t>
            </a:r>
            <a:r>
              <a:rPr lang="it-IT" sz="2800" dirty="0" smtClean="0"/>
              <a:t> </a:t>
            </a:r>
            <a:r>
              <a:rPr lang="it-IT" sz="2800" dirty="0" err="1" smtClean="0"/>
              <a:t>by</a:t>
            </a:r>
            <a:r>
              <a:rPr lang="it-IT" sz="2800" dirty="0" smtClean="0"/>
              <a:t> </a:t>
            </a:r>
            <a:r>
              <a:rPr lang="it-IT" sz="2800" dirty="0" err="1" smtClean="0"/>
              <a:t>inserting</a:t>
            </a:r>
            <a:r>
              <a:rPr lang="it-IT" sz="2800" dirty="0" smtClean="0"/>
              <a:t> </a:t>
            </a:r>
            <a:r>
              <a:rPr lang="it-IT" sz="2800" dirty="0" err="1" smtClean="0"/>
              <a:t>our</a:t>
            </a:r>
            <a:r>
              <a:rPr lang="it-IT" sz="2800" dirty="0" smtClean="0"/>
              <a:t> data </a:t>
            </a:r>
            <a:r>
              <a:rPr lang="it-IT" sz="2800" dirty="0" err="1" smtClean="0"/>
              <a:t>as</a:t>
            </a:r>
            <a:r>
              <a:rPr lang="it-IT" sz="2800" dirty="0" smtClean="0"/>
              <a:t> a input .</a:t>
            </a:r>
            <a:r>
              <a:rPr lang="it-IT" sz="2800" dirty="0" err="1" smtClean="0"/>
              <a:t>csv</a:t>
            </a:r>
            <a:r>
              <a:rPr lang="it-IT" sz="2800" dirty="0" smtClean="0"/>
              <a:t> file </a:t>
            </a:r>
            <a:r>
              <a:rPr lang="it-IT" sz="2800" dirty="0" err="1" smtClean="0"/>
              <a:t>to</a:t>
            </a:r>
            <a:r>
              <a:rPr lang="it-IT" sz="2800" dirty="0" smtClean="0"/>
              <a:t> a </a:t>
            </a:r>
            <a:r>
              <a:rPr lang="it-IT" sz="2800" dirty="0" err="1" smtClean="0"/>
              <a:t>graph</a:t>
            </a:r>
            <a:r>
              <a:rPr lang="it-IT" sz="2800" dirty="0" smtClean="0"/>
              <a:t> database (</a:t>
            </a:r>
            <a:r>
              <a:rPr lang="it-IT" sz="2800" dirty="0" err="1" smtClean="0"/>
              <a:t>like</a:t>
            </a:r>
            <a:r>
              <a:rPr lang="it-IT" sz="2800" dirty="0" smtClean="0"/>
              <a:t> Neo4j) and </a:t>
            </a:r>
            <a:r>
              <a:rPr lang="it-IT" sz="2800" dirty="0" err="1" smtClean="0"/>
              <a:t>query</a:t>
            </a:r>
            <a:r>
              <a:rPr lang="it-IT" sz="2800" dirty="0" smtClean="0"/>
              <a:t> the data </a:t>
            </a:r>
            <a:r>
              <a:rPr lang="it-IT" sz="2800" dirty="0" err="1" smtClean="0"/>
              <a:t>there</a:t>
            </a:r>
            <a:r>
              <a:rPr lang="it-IT" sz="2800" dirty="0" smtClean="0"/>
              <a:t>! </a:t>
            </a:r>
            <a:endParaRPr lang="it-IT" sz="280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Issue</a:t>
            </a:r>
            <a:r>
              <a:rPr lang="it-IT" dirty="0" smtClean="0"/>
              <a:t> 1: </a:t>
            </a:r>
            <a:r>
              <a:rPr lang="it-IT" dirty="0" err="1" smtClean="0"/>
              <a:t>Pit</a:t>
            </a:r>
            <a:r>
              <a:rPr lang="it-IT" dirty="0" smtClean="0"/>
              <a:t> </a:t>
            </a:r>
            <a:r>
              <a:rPr lang="it-IT" dirty="0" err="1" smtClean="0"/>
              <a:t>stops</a:t>
            </a:r>
            <a:endParaRPr lang="it-IT" dirty="0"/>
          </a:p>
        </p:txBody>
      </p:sp>
      <p:pic>
        <p:nvPicPr>
          <p:cNvPr id="5" name="Immagine 4" descr="pitStopTime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2708920"/>
            <a:ext cx="7452320" cy="6433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magine 6" descr="pitStopGraph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5776" y="3573016"/>
            <a:ext cx="4782311" cy="249279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Connettore 7 8"/>
          <p:cNvCxnSpPr>
            <a:endCxn id="7" idx="1"/>
          </p:cNvCxnSpPr>
          <p:nvPr/>
        </p:nvCxnSpPr>
        <p:spPr>
          <a:xfrm>
            <a:off x="827584" y="3356992"/>
            <a:ext cx="1728192" cy="1462421"/>
          </a:xfrm>
          <a:prstGeom prst="curvedConnector3">
            <a:avLst>
              <a:gd name="adj1" fmla="val -28145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tangolo 7"/>
          <p:cNvSpPr/>
          <p:nvPr/>
        </p:nvSpPr>
        <p:spPr>
          <a:xfrm>
            <a:off x="1835696" y="1844824"/>
            <a:ext cx="5544616" cy="2664296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 err="1" smtClean="0">
                <a:solidFill>
                  <a:srgbClr val="FF0000"/>
                </a:solidFill>
              </a:rPr>
              <a:t>But</a:t>
            </a:r>
            <a:r>
              <a:rPr lang="it-IT" sz="2800" dirty="0" smtClean="0">
                <a:solidFill>
                  <a:srgbClr val="FF0000"/>
                </a:solidFill>
              </a:rPr>
              <a:t> </a:t>
            </a:r>
            <a:r>
              <a:rPr lang="it-IT" sz="2800" dirty="0" err="1" smtClean="0">
                <a:solidFill>
                  <a:srgbClr val="FF0000"/>
                </a:solidFill>
              </a:rPr>
              <a:t>this</a:t>
            </a:r>
            <a:r>
              <a:rPr lang="it-IT" sz="2800" dirty="0" smtClean="0">
                <a:solidFill>
                  <a:srgbClr val="FF0000"/>
                </a:solidFill>
              </a:rPr>
              <a:t> </a:t>
            </a:r>
            <a:r>
              <a:rPr lang="it-IT" sz="2800" dirty="0" err="1" smtClean="0">
                <a:solidFill>
                  <a:srgbClr val="FF0000"/>
                </a:solidFill>
              </a:rPr>
              <a:t>is</a:t>
            </a:r>
            <a:r>
              <a:rPr lang="it-IT" sz="2800" dirty="0" smtClean="0">
                <a:solidFill>
                  <a:srgbClr val="FF0000"/>
                </a:solidFill>
              </a:rPr>
              <a:t> </a:t>
            </a:r>
            <a:r>
              <a:rPr lang="it-IT" sz="2800" dirty="0" err="1" smtClean="0">
                <a:solidFill>
                  <a:srgbClr val="FF0000"/>
                </a:solidFill>
              </a:rPr>
              <a:t>another</a:t>
            </a:r>
            <a:r>
              <a:rPr lang="it-IT" sz="2800" dirty="0" smtClean="0">
                <a:solidFill>
                  <a:srgbClr val="FF0000"/>
                </a:solidFill>
              </a:rPr>
              <a:t> </a:t>
            </a:r>
            <a:r>
              <a:rPr lang="it-IT" sz="2800" dirty="0" err="1" smtClean="0">
                <a:solidFill>
                  <a:srgbClr val="FF0000"/>
                </a:solidFill>
              </a:rPr>
              <a:t>topic</a:t>
            </a:r>
            <a:r>
              <a:rPr lang="it-IT" sz="2800" dirty="0" smtClean="0">
                <a:solidFill>
                  <a:srgbClr val="FF0000"/>
                </a:solidFill>
              </a:rPr>
              <a:t> </a:t>
            </a:r>
            <a:r>
              <a:rPr lang="it-IT" sz="2800" dirty="0" err="1" smtClean="0">
                <a:solidFill>
                  <a:srgbClr val="FF0000"/>
                </a:solidFill>
              </a:rPr>
              <a:t>for</a:t>
            </a:r>
            <a:r>
              <a:rPr lang="it-IT" sz="2800" dirty="0" smtClean="0">
                <a:solidFill>
                  <a:srgbClr val="FF0000"/>
                </a:solidFill>
              </a:rPr>
              <a:t> </a:t>
            </a:r>
            <a:r>
              <a:rPr lang="it-IT" sz="2800" dirty="0" err="1" smtClean="0">
                <a:solidFill>
                  <a:srgbClr val="FF0000"/>
                </a:solidFill>
              </a:rPr>
              <a:t>another</a:t>
            </a:r>
            <a:r>
              <a:rPr lang="it-IT" sz="2800" dirty="0" smtClean="0">
                <a:solidFill>
                  <a:srgbClr val="FF0000"/>
                </a:solidFill>
              </a:rPr>
              <a:t> </a:t>
            </a:r>
            <a:r>
              <a:rPr lang="it-IT" sz="2800" dirty="0" err="1" smtClean="0">
                <a:solidFill>
                  <a:srgbClr val="FF0000"/>
                </a:solidFill>
              </a:rPr>
              <a:t>time</a:t>
            </a:r>
            <a:r>
              <a:rPr lang="it-IT" sz="2800" dirty="0" smtClean="0">
                <a:solidFill>
                  <a:srgbClr val="FF0000"/>
                </a:solidFill>
              </a:rPr>
              <a:t>!</a:t>
            </a:r>
            <a:r>
              <a:rPr lang="it-IT" sz="2800" dirty="0" smtClean="0">
                <a:solidFill>
                  <a:schemeClr val="tx1"/>
                </a:solidFill>
              </a:rPr>
              <a:t/>
            </a:r>
            <a:br>
              <a:rPr lang="it-IT" sz="2800" dirty="0" smtClean="0">
                <a:solidFill>
                  <a:schemeClr val="tx1"/>
                </a:solidFill>
              </a:rPr>
            </a:br>
            <a:r>
              <a:rPr lang="it-IT" sz="2800" dirty="0" err="1" smtClean="0">
                <a:solidFill>
                  <a:schemeClr val="tx1"/>
                </a:solidFill>
              </a:rPr>
              <a:t>Let</a:t>
            </a:r>
            <a:r>
              <a:rPr lang="it-IT" sz="2800" dirty="0" smtClean="0">
                <a:solidFill>
                  <a:schemeClr val="tx1"/>
                </a:solidFill>
              </a:rPr>
              <a:t>’s </a:t>
            </a:r>
            <a:r>
              <a:rPr lang="it-IT" sz="2800" dirty="0" err="1" smtClean="0">
                <a:solidFill>
                  <a:schemeClr val="tx1"/>
                </a:solidFill>
              </a:rPr>
              <a:t>see</a:t>
            </a:r>
            <a:r>
              <a:rPr lang="it-IT" sz="2800" dirty="0" smtClean="0">
                <a:solidFill>
                  <a:schemeClr val="tx1"/>
                </a:solidFill>
              </a:rPr>
              <a:t> </a:t>
            </a:r>
            <a:r>
              <a:rPr lang="it-IT" sz="2800" dirty="0" err="1" smtClean="0">
                <a:solidFill>
                  <a:schemeClr val="tx1"/>
                </a:solidFill>
              </a:rPr>
              <a:t>if</a:t>
            </a:r>
            <a:r>
              <a:rPr lang="it-IT" sz="2800" dirty="0" smtClean="0">
                <a:solidFill>
                  <a:schemeClr val="tx1"/>
                </a:solidFill>
              </a:rPr>
              <a:t> </a:t>
            </a:r>
            <a:r>
              <a:rPr lang="it-IT" sz="2800" dirty="0" err="1" smtClean="0">
                <a:solidFill>
                  <a:schemeClr val="tx1"/>
                </a:solidFill>
              </a:rPr>
              <a:t>we</a:t>
            </a:r>
            <a:r>
              <a:rPr lang="it-IT" sz="2800" dirty="0" smtClean="0">
                <a:solidFill>
                  <a:schemeClr val="tx1"/>
                </a:solidFill>
              </a:rPr>
              <a:t> can replicate the </a:t>
            </a:r>
            <a:r>
              <a:rPr lang="it-IT" sz="2800" dirty="0" err="1" smtClean="0">
                <a:solidFill>
                  <a:schemeClr val="tx1"/>
                </a:solidFill>
              </a:rPr>
              <a:t>same</a:t>
            </a:r>
            <a:r>
              <a:rPr lang="it-IT" sz="2800" dirty="0" smtClean="0">
                <a:solidFill>
                  <a:schemeClr val="tx1"/>
                </a:solidFill>
              </a:rPr>
              <a:t> </a:t>
            </a:r>
            <a:r>
              <a:rPr lang="it-IT" sz="2800" dirty="0" err="1" smtClean="0">
                <a:solidFill>
                  <a:schemeClr val="tx1"/>
                </a:solidFill>
              </a:rPr>
              <a:t>results</a:t>
            </a:r>
            <a:r>
              <a:rPr lang="it-IT" sz="2800" dirty="0" smtClean="0">
                <a:solidFill>
                  <a:schemeClr val="tx1"/>
                </a:solidFill>
              </a:rPr>
              <a:t> just </a:t>
            </a:r>
            <a:r>
              <a:rPr lang="it-IT" sz="2800" dirty="0" err="1" smtClean="0">
                <a:solidFill>
                  <a:schemeClr val="tx1"/>
                </a:solidFill>
              </a:rPr>
              <a:t>by</a:t>
            </a:r>
            <a:r>
              <a:rPr lang="it-IT" sz="2800" dirty="0" smtClean="0">
                <a:solidFill>
                  <a:schemeClr val="tx1"/>
                </a:solidFill>
              </a:rPr>
              <a:t> </a:t>
            </a:r>
            <a:r>
              <a:rPr lang="it-IT" sz="2800" dirty="0" err="1" smtClean="0">
                <a:solidFill>
                  <a:schemeClr val="tx1"/>
                </a:solidFill>
              </a:rPr>
              <a:t>using</a:t>
            </a:r>
            <a:r>
              <a:rPr lang="it-IT" sz="2800" dirty="0" smtClean="0">
                <a:solidFill>
                  <a:schemeClr val="tx1"/>
                </a:solidFill>
              </a:rPr>
              <a:t> </a:t>
            </a:r>
            <a:r>
              <a:rPr lang="it-IT" sz="2800" dirty="0" err="1" smtClean="0">
                <a:solidFill>
                  <a:schemeClr val="tx1"/>
                </a:solidFill>
              </a:rPr>
              <a:t>Talend</a:t>
            </a:r>
            <a:r>
              <a:rPr lang="it-IT" sz="2800" dirty="0" smtClean="0">
                <a:solidFill>
                  <a:schemeClr val="tx1"/>
                </a:solidFill>
              </a:rPr>
              <a:t> data </a:t>
            </a:r>
            <a:r>
              <a:rPr lang="it-IT" sz="2800" dirty="0" err="1" smtClean="0">
                <a:solidFill>
                  <a:schemeClr val="tx1"/>
                </a:solidFill>
              </a:rPr>
              <a:t>transformation</a:t>
            </a:r>
            <a:r>
              <a:rPr lang="it-IT" sz="2800" dirty="0" smtClean="0">
                <a:solidFill>
                  <a:schemeClr val="tx1"/>
                </a:solidFill>
              </a:rPr>
              <a:t> </a:t>
            </a:r>
            <a:r>
              <a:rPr lang="it-IT" sz="2800" dirty="0" err="1" smtClean="0">
                <a:solidFill>
                  <a:schemeClr val="tx1"/>
                </a:solidFill>
              </a:rPr>
              <a:t>tools</a:t>
            </a:r>
            <a:r>
              <a:rPr lang="it-IT" sz="2800" dirty="0" smtClean="0">
                <a:solidFill>
                  <a:schemeClr val="tx1"/>
                </a:solidFill>
              </a:rPr>
              <a:t>!</a:t>
            </a:r>
            <a:endParaRPr lang="it-IT" sz="2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395536" y="3717032"/>
            <a:ext cx="8424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• </a:t>
            </a:r>
            <a:r>
              <a:rPr lang="it-IT" sz="2800" dirty="0" err="1" smtClean="0"/>
              <a:t>Now</a:t>
            </a:r>
            <a:r>
              <a:rPr lang="it-IT" sz="2800" dirty="0" smtClean="0"/>
              <a:t> </a:t>
            </a:r>
            <a:r>
              <a:rPr lang="it-IT" sz="2800" dirty="0" err="1" smtClean="0"/>
              <a:t>let</a:t>
            </a:r>
            <a:r>
              <a:rPr lang="it-IT" sz="2800" dirty="0" smtClean="0"/>
              <a:t>’s </a:t>
            </a:r>
            <a:r>
              <a:rPr lang="it-IT" sz="2800" dirty="0" err="1" smtClean="0"/>
              <a:t>see</a:t>
            </a:r>
            <a:r>
              <a:rPr lang="it-IT" sz="2800" dirty="0" smtClean="0"/>
              <a:t> </a:t>
            </a:r>
            <a:r>
              <a:rPr lang="it-IT" sz="2800" dirty="0" err="1" smtClean="0"/>
              <a:t>how</a:t>
            </a:r>
            <a:r>
              <a:rPr lang="it-IT" sz="2800" dirty="0" smtClean="0"/>
              <a:t> </a:t>
            </a:r>
            <a:r>
              <a:rPr lang="it-IT" sz="2800" dirty="0" err="1" smtClean="0"/>
              <a:t>this</a:t>
            </a:r>
            <a:r>
              <a:rPr lang="it-IT" sz="2800" dirty="0" smtClean="0"/>
              <a:t> </a:t>
            </a:r>
            <a:r>
              <a:rPr lang="it-IT" sz="2800" dirty="0" err="1" smtClean="0"/>
              <a:t>works</a:t>
            </a:r>
            <a:r>
              <a:rPr lang="it-IT" sz="2800" dirty="0" smtClean="0"/>
              <a:t> in </a:t>
            </a:r>
            <a:r>
              <a:rPr lang="it-IT" sz="2800" dirty="0" err="1" smtClean="0"/>
              <a:t>practice</a:t>
            </a:r>
            <a:r>
              <a:rPr lang="it-IT" sz="2800" dirty="0" smtClean="0"/>
              <a:t> </a:t>
            </a:r>
            <a:r>
              <a:rPr lang="it-IT" sz="2800" dirty="0" err="1" smtClean="0"/>
              <a:t>with</a:t>
            </a:r>
            <a:r>
              <a:rPr lang="it-IT" sz="2800" dirty="0" smtClean="0"/>
              <a:t> a live </a:t>
            </a:r>
            <a:r>
              <a:rPr lang="it-IT" sz="2800" dirty="0" err="1" smtClean="0"/>
              <a:t>demonstration</a:t>
            </a:r>
            <a:r>
              <a:rPr lang="it-IT" sz="2800" dirty="0" smtClean="0"/>
              <a:t> </a:t>
            </a:r>
            <a:r>
              <a:rPr lang="it-IT" sz="2800" dirty="0" err="1" smtClean="0"/>
              <a:t>using</a:t>
            </a:r>
            <a:r>
              <a:rPr lang="it-IT" sz="2800" dirty="0" smtClean="0"/>
              <a:t> </a:t>
            </a:r>
            <a:r>
              <a:rPr lang="it-IT" sz="2800" dirty="0" err="1" smtClean="0"/>
              <a:t>Talend</a:t>
            </a:r>
            <a:r>
              <a:rPr lang="it-IT" sz="2800" dirty="0" smtClean="0"/>
              <a:t>!</a:t>
            </a:r>
            <a:endParaRPr lang="it-IT" sz="280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Issue</a:t>
            </a:r>
            <a:r>
              <a:rPr lang="it-IT" dirty="0" smtClean="0"/>
              <a:t> 1: </a:t>
            </a:r>
            <a:r>
              <a:rPr lang="it-IT" dirty="0" err="1" smtClean="0"/>
              <a:t>Pit</a:t>
            </a:r>
            <a:r>
              <a:rPr lang="it-IT" dirty="0" smtClean="0"/>
              <a:t> </a:t>
            </a:r>
            <a:r>
              <a:rPr lang="it-IT" dirty="0" err="1" smtClean="0"/>
              <a:t>stops</a:t>
            </a:r>
            <a:endParaRPr lang="it-IT" dirty="0"/>
          </a:p>
        </p:txBody>
      </p:sp>
      <p:pic>
        <p:nvPicPr>
          <p:cNvPr id="7" name="Immagine 6" descr="Talend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404664"/>
            <a:ext cx="8748464" cy="28932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611560" y="404664"/>
            <a:ext cx="7704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 smtClean="0">
                <a:solidFill>
                  <a:srgbClr val="FF0000"/>
                </a:solidFill>
              </a:rPr>
              <a:t>CONCLUSIONS</a:t>
            </a:r>
            <a:endParaRPr lang="it-IT" sz="3600" dirty="0">
              <a:solidFill>
                <a:srgbClr val="FF0000"/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Issue</a:t>
            </a:r>
            <a:r>
              <a:rPr lang="it-IT" dirty="0" smtClean="0"/>
              <a:t> 1: </a:t>
            </a:r>
            <a:r>
              <a:rPr lang="it-IT" dirty="0" err="1" smtClean="0"/>
              <a:t>Pit</a:t>
            </a:r>
            <a:r>
              <a:rPr lang="it-IT" dirty="0" smtClean="0"/>
              <a:t> </a:t>
            </a:r>
            <a:r>
              <a:rPr lang="it-IT" dirty="0" err="1" smtClean="0"/>
              <a:t>stops</a:t>
            </a:r>
            <a:endParaRPr lang="it-IT" dirty="0"/>
          </a:p>
        </p:txBody>
      </p:sp>
      <p:pic>
        <p:nvPicPr>
          <p:cNvPr id="8" name="Immagine 7" descr="pitStopRedBullAverag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1556792"/>
            <a:ext cx="2450794" cy="1003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magine 9" descr="pitStopFerrariAverag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7624" y="1556792"/>
            <a:ext cx="2438095" cy="7492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asellaDiTesto 10"/>
          <p:cNvSpPr txBox="1"/>
          <p:nvPr/>
        </p:nvSpPr>
        <p:spPr>
          <a:xfrm>
            <a:off x="683568" y="2852936"/>
            <a:ext cx="7488832" cy="2677656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• </a:t>
            </a:r>
            <a:r>
              <a:rPr lang="it-IT" sz="2800" dirty="0" err="1" smtClean="0"/>
              <a:t>Looking</a:t>
            </a:r>
            <a:r>
              <a:rPr lang="it-IT" sz="2800" dirty="0" smtClean="0"/>
              <a:t> at the </a:t>
            </a:r>
            <a:r>
              <a:rPr lang="it-IT" sz="2800" dirty="0" err="1" smtClean="0"/>
              <a:t>results</a:t>
            </a:r>
            <a:r>
              <a:rPr lang="it-IT" sz="2800" dirty="0" smtClean="0"/>
              <a:t>, and </a:t>
            </a:r>
            <a:r>
              <a:rPr lang="it-IT" sz="2800" dirty="0" err="1" smtClean="0"/>
              <a:t>since</a:t>
            </a:r>
            <a:r>
              <a:rPr lang="it-IT" sz="2800" dirty="0" smtClean="0"/>
              <a:t> </a:t>
            </a:r>
            <a:r>
              <a:rPr lang="it-IT" sz="2800" dirty="0" err="1" smtClean="0"/>
              <a:t>Albon</a:t>
            </a:r>
            <a:r>
              <a:rPr lang="it-IT" sz="2800" dirty="0" smtClean="0"/>
              <a:t> </a:t>
            </a:r>
            <a:r>
              <a:rPr lang="it-IT" sz="2800" dirty="0" err="1" smtClean="0"/>
              <a:t>raced</a:t>
            </a:r>
            <a:r>
              <a:rPr lang="it-IT" sz="2800" dirty="0" smtClean="0"/>
              <a:t> in </a:t>
            </a:r>
            <a:r>
              <a:rPr lang="it-IT" sz="2800" dirty="0" err="1" smtClean="0"/>
              <a:t>too</a:t>
            </a:r>
            <a:r>
              <a:rPr lang="it-IT" sz="2800" dirty="0" smtClean="0"/>
              <a:t> </a:t>
            </a:r>
            <a:r>
              <a:rPr lang="it-IT" sz="2800" dirty="0" err="1" smtClean="0"/>
              <a:t>few</a:t>
            </a:r>
            <a:r>
              <a:rPr lang="it-IT" sz="2800" dirty="0" smtClean="0"/>
              <a:t> </a:t>
            </a:r>
            <a:r>
              <a:rPr lang="it-IT" sz="2800" dirty="0" err="1" smtClean="0"/>
              <a:t>races</a:t>
            </a:r>
            <a:r>
              <a:rPr lang="it-IT" sz="2800" dirty="0" smtClean="0"/>
              <a:t> </a:t>
            </a:r>
            <a:r>
              <a:rPr lang="it-IT" sz="2800" dirty="0" err="1" smtClean="0"/>
              <a:t>to</a:t>
            </a:r>
            <a:r>
              <a:rPr lang="it-IT" sz="2800" dirty="0" smtClean="0"/>
              <a:t> </a:t>
            </a:r>
            <a:r>
              <a:rPr lang="it-IT" sz="2800" dirty="0" err="1" smtClean="0"/>
              <a:t>make</a:t>
            </a:r>
            <a:r>
              <a:rPr lang="it-IT" sz="2800" dirty="0" smtClean="0"/>
              <a:t> </a:t>
            </a:r>
            <a:r>
              <a:rPr lang="it-IT" sz="2800" dirty="0" err="1" smtClean="0"/>
              <a:t>his</a:t>
            </a:r>
            <a:r>
              <a:rPr lang="it-IT" sz="2800" dirty="0" smtClean="0"/>
              <a:t> </a:t>
            </a:r>
            <a:r>
              <a:rPr lang="it-IT" sz="2800" dirty="0" err="1" smtClean="0"/>
              <a:t>average</a:t>
            </a:r>
            <a:r>
              <a:rPr lang="it-IT" sz="2800" dirty="0" smtClean="0"/>
              <a:t> </a:t>
            </a:r>
            <a:r>
              <a:rPr lang="it-IT" sz="2800" dirty="0" err="1" smtClean="0"/>
              <a:t>relevant</a:t>
            </a:r>
            <a:r>
              <a:rPr lang="it-IT" sz="2800" dirty="0" smtClean="0"/>
              <a:t>, </a:t>
            </a:r>
            <a:r>
              <a:rPr lang="it-IT" sz="2800" dirty="0" err="1" smtClean="0"/>
              <a:t>it</a:t>
            </a:r>
            <a:r>
              <a:rPr lang="it-IT" sz="2800" dirty="0" smtClean="0"/>
              <a:t>’s fair </a:t>
            </a:r>
            <a:r>
              <a:rPr lang="it-IT" sz="2800" dirty="0" err="1" smtClean="0"/>
              <a:t>to</a:t>
            </a:r>
            <a:r>
              <a:rPr lang="it-IT" sz="2800" dirty="0" smtClean="0"/>
              <a:t> </a:t>
            </a:r>
            <a:r>
              <a:rPr lang="it-IT" sz="2800" dirty="0" err="1" smtClean="0"/>
              <a:t>say</a:t>
            </a:r>
            <a:r>
              <a:rPr lang="it-IT" sz="2800" dirty="0" smtClean="0"/>
              <a:t> </a:t>
            </a:r>
            <a:r>
              <a:rPr lang="it-IT" sz="2800" dirty="0" err="1" smtClean="0"/>
              <a:t>that</a:t>
            </a:r>
            <a:r>
              <a:rPr lang="it-IT" sz="2800" dirty="0" smtClean="0"/>
              <a:t> </a:t>
            </a:r>
            <a:r>
              <a:rPr lang="it-IT" sz="2800" dirty="0" err="1" smtClean="0"/>
              <a:t>our</a:t>
            </a:r>
            <a:r>
              <a:rPr lang="it-IT" sz="2800" dirty="0" smtClean="0"/>
              <a:t> </a:t>
            </a:r>
            <a:r>
              <a:rPr lang="it-IT" sz="2800" dirty="0" err="1" smtClean="0"/>
              <a:t>pit</a:t>
            </a:r>
            <a:r>
              <a:rPr lang="it-IT" sz="2800" dirty="0" smtClean="0"/>
              <a:t> </a:t>
            </a:r>
            <a:r>
              <a:rPr lang="it-IT" sz="2800" dirty="0" err="1" smtClean="0"/>
              <a:t>stops</a:t>
            </a:r>
            <a:r>
              <a:rPr lang="it-IT" sz="2800" dirty="0" smtClean="0"/>
              <a:t> are </a:t>
            </a:r>
            <a:r>
              <a:rPr lang="it-IT" sz="2800" dirty="0" err="1" smtClean="0"/>
              <a:t>slower</a:t>
            </a:r>
            <a:r>
              <a:rPr lang="it-IT" sz="2800" dirty="0" smtClean="0"/>
              <a:t>. </a:t>
            </a:r>
            <a:r>
              <a:rPr lang="it-IT" sz="2800" dirty="0" err="1" smtClean="0"/>
              <a:t>We</a:t>
            </a:r>
            <a:r>
              <a:rPr lang="it-IT" sz="2800" dirty="0" smtClean="0"/>
              <a:t> </a:t>
            </a:r>
            <a:r>
              <a:rPr lang="it-IT" sz="2800" dirty="0" err="1" smtClean="0"/>
              <a:t>need</a:t>
            </a:r>
            <a:r>
              <a:rPr lang="it-IT" sz="2800" dirty="0" smtClean="0"/>
              <a:t> </a:t>
            </a:r>
            <a:r>
              <a:rPr lang="it-IT" sz="2800" dirty="0" err="1" smtClean="0"/>
              <a:t>either</a:t>
            </a:r>
            <a:r>
              <a:rPr lang="it-IT" sz="2800" dirty="0" smtClean="0"/>
              <a:t> </a:t>
            </a:r>
            <a:r>
              <a:rPr lang="it-IT" sz="2800" dirty="0" err="1" smtClean="0"/>
              <a:t>to</a:t>
            </a:r>
            <a:r>
              <a:rPr lang="it-IT" sz="2800" dirty="0" smtClean="0"/>
              <a:t> </a:t>
            </a:r>
            <a:r>
              <a:rPr lang="it-IT" sz="2800" dirty="0" err="1" smtClean="0"/>
              <a:t>improve</a:t>
            </a:r>
            <a:r>
              <a:rPr lang="it-IT" sz="2800" dirty="0" smtClean="0"/>
              <a:t> or</a:t>
            </a:r>
            <a:br>
              <a:rPr lang="it-IT" sz="2800" dirty="0" smtClean="0"/>
            </a:br>
            <a:r>
              <a:rPr lang="it-IT" sz="2800" dirty="0" smtClean="0"/>
              <a:t>account </a:t>
            </a:r>
            <a:r>
              <a:rPr lang="it-IT" sz="2800" dirty="0" err="1" smtClean="0"/>
              <a:t>for</a:t>
            </a:r>
            <a:r>
              <a:rPr lang="it-IT" sz="2800" dirty="0" smtClean="0"/>
              <a:t> a ~1 </a:t>
            </a:r>
            <a:r>
              <a:rPr lang="it-IT" sz="2800" dirty="0" err="1" smtClean="0"/>
              <a:t>second</a:t>
            </a:r>
            <a:r>
              <a:rPr lang="it-IT" sz="2800" dirty="0" smtClean="0"/>
              <a:t> </a:t>
            </a:r>
            <a:r>
              <a:rPr lang="it-IT" sz="2800" dirty="0" err="1" smtClean="0"/>
              <a:t>delay</a:t>
            </a:r>
            <a:r>
              <a:rPr lang="it-IT" sz="2800" dirty="0" smtClean="0"/>
              <a:t> </a:t>
            </a:r>
            <a:r>
              <a:rPr lang="it-IT" sz="2800" dirty="0" err="1" smtClean="0"/>
              <a:t>when</a:t>
            </a:r>
            <a:r>
              <a:rPr lang="it-IT" sz="2800" dirty="0" smtClean="0"/>
              <a:t> </a:t>
            </a:r>
            <a:r>
              <a:rPr lang="it-IT" sz="2800" dirty="0" err="1" smtClean="0"/>
              <a:t>making</a:t>
            </a:r>
            <a:r>
              <a:rPr lang="it-IT" sz="2800" dirty="0" smtClean="0"/>
              <a:t> </a:t>
            </a:r>
            <a:r>
              <a:rPr lang="it-IT" sz="2800" dirty="0" err="1" smtClean="0"/>
              <a:t>strategies</a:t>
            </a:r>
            <a:r>
              <a:rPr lang="it-IT" sz="2800" dirty="0" smtClean="0"/>
              <a:t> </a:t>
            </a:r>
            <a:r>
              <a:rPr lang="it-IT" sz="2800" dirty="0" err="1" smtClean="0"/>
              <a:t>that</a:t>
            </a:r>
            <a:r>
              <a:rPr lang="it-IT" sz="2800" dirty="0" smtClean="0"/>
              <a:t> involve </a:t>
            </a:r>
            <a:r>
              <a:rPr lang="it-IT" sz="2800" dirty="0" err="1" smtClean="0"/>
              <a:t>pitting</a:t>
            </a:r>
            <a:r>
              <a:rPr lang="it-IT" sz="2800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2627784" y="2204864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smtClean="0">
                <a:solidFill>
                  <a:srgbClr val="FF0000"/>
                </a:solidFill>
              </a:rPr>
              <a:t>POTENTIAL ISSUE 2</a:t>
            </a:r>
            <a:endParaRPr lang="it-IT" sz="3200" dirty="0">
              <a:solidFill>
                <a:srgbClr val="FF0000"/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Issue</a:t>
            </a:r>
            <a:r>
              <a:rPr lang="it-IT" dirty="0" smtClean="0"/>
              <a:t> 2: </a:t>
            </a:r>
            <a:r>
              <a:rPr lang="it-IT" dirty="0" err="1" smtClean="0"/>
              <a:t>Vettel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1115616" y="2708920"/>
            <a:ext cx="6840760" cy="76944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4400" dirty="0" err="1" smtClean="0"/>
              <a:t>Is</a:t>
            </a:r>
            <a:r>
              <a:rPr lang="it-IT" sz="4400" dirty="0" smtClean="0"/>
              <a:t> </a:t>
            </a:r>
            <a:r>
              <a:rPr lang="it-IT" sz="4400" dirty="0" err="1" smtClean="0"/>
              <a:t>Vettel</a:t>
            </a:r>
            <a:r>
              <a:rPr lang="it-IT" sz="4400" dirty="0" smtClean="0"/>
              <a:t> </a:t>
            </a:r>
            <a:r>
              <a:rPr lang="it-IT" sz="4400" dirty="0" err="1" smtClean="0"/>
              <a:t>underperforming</a:t>
            </a:r>
            <a:r>
              <a:rPr lang="it-IT" sz="4400" dirty="0" smtClean="0"/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611560" y="404664"/>
            <a:ext cx="77048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• Last </a:t>
            </a:r>
            <a:r>
              <a:rPr lang="it-IT" sz="2800" dirty="0" err="1" smtClean="0"/>
              <a:t>year</a:t>
            </a:r>
            <a:r>
              <a:rPr lang="it-IT" sz="2800" dirty="0" smtClean="0"/>
              <a:t> </a:t>
            </a:r>
            <a:r>
              <a:rPr lang="it-IT" sz="2800" dirty="0" err="1" smtClean="0"/>
              <a:t>many</a:t>
            </a:r>
            <a:r>
              <a:rPr lang="it-IT" sz="2800" dirty="0" smtClean="0"/>
              <a:t> </a:t>
            </a:r>
            <a:r>
              <a:rPr lang="it-IT" sz="2800" dirty="0" err="1" smtClean="0"/>
              <a:t>claimed</a:t>
            </a:r>
            <a:r>
              <a:rPr lang="it-IT" sz="2800" dirty="0" smtClean="0"/>
              <a:t> </a:t>
            </a:r>
            <a:r>
              <a:rPr lang="it-IT" sz="2800" dirty="0" err="1" smtClean="0"/>
              <a:t>Vettel</a:t>
            </a:r>
            <a:r>
              <a:rPr lang="it-IT" sz="2800" dirty="0" smtClean="0"/>
              <a:t> </a:t>
            </a:r>
            <a:r>
              <a:rPr lang="it-IT" sz="2800" dirty="0" err="1" smtClean="0"/>
              <a:t>was</a:t>
            </a:r>
            <a:r>
              <a:rPr lang="it-IT" sz="2800" dirty="0" smtClean="0"/>
              <a:t> feeling the </a:t>
            </a:r>
            <a:r>
              <a:rPr lang="it-IT" sz="2800" dirty="0" err="1" smtClean="0"/>
              <a:t>pressure</a:t>
            </a:r>
            <a:r>
              <a:rPr lang="it-IT" sz="2800" dirty="0" smtClean="0"/>
              <a:t> </a:t>
            </a:r>
            <a:r>
              <a:rPr lang="it-IT" sz="2800" dirty="0" err="1" smtClean="0"/>
              <a:t>from</a:t>
            </a:r>
            <a:r>
              <a:rPr lang="it-IT" sz="2800" dirty="0" smtClean="0"/>
              <a:t> </a:t>
            </a:r>
            <a:r>
              <a:rPr lang="it-IT" sz="2800" dirty="0" err="1" smtClean="0"/>
              <a:t>his</a:t>
            </a:r>
            <a:r>
              <a:rPr lang="it-IT" sz="2800" dirty="0" smtClean="0"/>
              <a:t> </a:t>
            </a:r>
            <a:r>
              <a:rPr lang="it-IT" sz="2800" dirty="0" err="1" smtClean="0"/>
              <a:t>new</a:t>
            </a:r>
            <a:r>
              <a:rPr lang="it-IT" sz="2800" dirty="0" smtClean="0"/>
              <a:t> </a:t>
            </a:r>
            <a:r>
              <a:rPr lang="it-IT" sz="2800" dirty="0" err="1" smtClean="0"/>
              <a:t>teammate</a:t>
            </a:r>
            <a:r>
              <a:rPr lang="it-IT" sz="2800" dirty="0" smtClean="0"/>
              <a:t>, </a:t>
            </a:r>
            <a:r>
              <a:rPr lang="it-IT" sz="2800" dirty="0" err="1" smtClean="0"/>
              <a:t>Leclerc</a:t>
            </a:r>
            <a:r>
              <a:rPr lang="it-IT" sz="2800" dirty="0" smtClean="0"/>
              <a:t>, </a:t>
            </a:r>
            <a:r>
              <a:rPr lang="it-IT" sz="2800" dirty="0" err="1" smtClean="0"/>
              <a:t>which</a:t>
            </a:r>
            <a:r>
              <a:rPr lang="it-IT" sz="2800" dirty="0" smtClean="0"/>
              <a:t> led </a:t>
            </a:r>
            <a:r>
              <a:rPr lang="it-IT" sz="2800" dirty="0" err="1" smtClean="0"/>
              <a:t>him</a:t>
            </a:r>
            <a:r>
              <a:rPr lang="it-IT" sz="2800" dirty="0" smtClean="0"/>
              <a:t> </a:t>
            </a:r>
            <a:r>
              <a:rPr lang="it-IT" sz="2800" dirty="0" err="1" smtClean="0"/>
              <a:t>to</a:t>
            </a:r>
            <a:r>
              <a:rPr lang="it-IT" sz="2800" dirty="0" smtClean="0"/>
              <a:t> some major </a:t>
            </a:r>
            <a:r>
              <a:rPr lang="it-IT" sz="2800" dirty="0" err="1" smtClean="0"/>
              <a:t>mistakes</a:t>
            </a:r>
            <a:r>
              <a:rPr lang="it-IT" sz="2800" dirty="0" smtClean="0"/>
              <a:t>.</a:t>
            </a:r>
            <a:endParaRPr lang="it-IT" sz="280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Issue</a:t>
            </a:r>
            <a:r>
              <a:rPr lang="it-IT" dirty="0" smtClean="0"/>
              <a:t> 2: </a:t>
            </a:r>
            <a:r>
              <a:rPr lang="it-IT" dirty="0" err="1" smtClean="0"/>
              <a:t>Vettel</a:t>
            </a:r>
            <a:endParaRPr lang="it-IT" dirty="0"/>
          </a:p>
        </p:txBody>
      </p:sp>
      <p:pic>
        <p:nvPicPr>
          <p:cNvPr id="1026" name="Picture 2" descr="C:\Users\user\Desktop\Specialistica\Large-Scale Data Management\Information Integration\Presentation\QuickestPitStop.gif"/>
          <p:cNvPicPr>
            <a:picLocks noChangeAspect="1" noChangeArrowheads="1" noCrop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2555776" y="1916832"/>
            <a:ext cx="4136081" cy="2295525"/>
          </a:xfrm>
          <a:prstGeom prst="rect">
            <a:avLst/>
          </a:prstGeom>
          <a:noFill/>
        </p:spPr>
      </p:pic>
      <p:sp>
        <p:nvSpPr>
          <p:cNvPr id="7" name="CasellaDiTesto 6"/>
          <p:cNvSpPr txBox="1"/>
          <p:nvPr/>
        </p:nvSpPr>
        <p:spPr>
          <a:xfrm>
            <a:off x="683568" y="4365104"/>
            <a:ext cx="7848872" cy="138499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WHAT I WANT TO KNOW</a:t>
            </a:r>
          </a:p>
          <a:p>
            <a:pPr algn="ctr"/>
            <a:r>
              <a:rPr lang="it-IT" sz="2800" dirty="0" err="1" smtClean="0"/>
              <a:t>Is</a:t>
            </a:r>
            <a:r>
              <a:rPr lang="it-IT" sz="2800" dirty="0" smtClean="0"/>
              <a:t> </a:t>
            </a:r>
            <a:r>
              <a:rPr lang="it-IT" sz="2800" dirty="0" err="1" smtClean="0"/>
              <a:t>Vettel</a:t>
            </a:r>
            <a:r>
              <a:rPr lang="it-IT" sz="2800" dirty="0" smtClean="0"/>
              <a:t> in a </a:t>
            </a:r>
            <a:r>
              <a:rPr lang="it-IT" sz="2800" dirty="0" err="1" smtClean="0"/>
              <a:t>difficult</a:t>
            </a:r>
            <a:r>
              <a:rPr lang="it-IT" sz="2800" dirty="0" smtClean="0"/>
              <a:t> situation, or are people just </a:t>
            </a:r>
            <a:r>
              <a:rPr lang="it-IT" sz="2800" dirty="0" err="1" smtClean="0"/>
              <a:t>blinded</a:t>
            </a:r>
            <a:r>
              <a:rPr lang="it-IT" sz="2800" dirty="0" smtClean="0"/>
              <a:t> </a:t>
            </a:r>
            <a:r>
              <a:rPr lang="it-IT" sz="2800" dirty="0" err="1" smtClean="0"/>
              <a:t>by</a:t>
            </a:r>
            <a:r>
              <a:rPr lang="it-IT" sz="2800" dirty="0" smtClean="0"/>
              <a:t> the </a:t>
            </a:r>
            <a:r>
              <a:rPr lang="it-IT" sz="2800" dirty="0" err="1" smtClean="0"/>
              <a:t>hype</a:t>
            </a:r>
            <a:r>
              <a:rPr lang="it-IT" sz="2800" dirty="0" smtClean="0"/>
              <a:t> </a:t>
            </a:r>
            <a:r>
              <a:rPr lang="it-IT" sz="2800" dirty="0" err="1" smtClean="0"/>
              <a:t>for</a:t>
            </a:r>
            <a:r>
              <a:rPr lang="it-IT" sz="2800" dirty="0" smtClean="0"/>
              <a:t> </a:t>
            </a:r>
            <a:r>
              <a:rPr lang="it-IT" sz="2800" dirty="0" err="1" smtClean="0"/>
              <a:t>our</a:t>
            </a:r>
            <a:r>
              <a:rPr lang="it-IT" sz="2800" dirty="0" smtClean="0"/>
              <a:t> </a:t>
            </a:r>
            <a:r>
              <a:rPr lang="it-IT" sz="2800" dirty="0" err="1" smtClean="0"/>
              <a:t>younger</a:t>
            </a:r>
            <a:r>
              <a:rPr lang="it-IT" sz="2800" dirty="0" smtClean="0"/>
              <a:t> driver?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611560" y="404664"/>
            <a:ext cx="770485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• The </a:t>
            </a:r>
            <a:r>
              <a:rPr lang="it-IT" sz="2800" dirty="0" err="1" smtClean="0"/>
              <a:t>objective</a:t>
            </a:r>
            <a:r>
              <a:rPr lang="it-IT" sz="2800" dirty="0" smtClean="0"/>
              <a:t> </a:t>
            </a:r>
            <a:r>
              <a:rPr lang="it-IT" sz="2800" dirty="0" err="1" smtClean="0"/>
              <a:t>of</a:t>
            </a:r>
            <a:r>
              <a:rPr lang="it-IT" sz="2800" dirty="0" smtClean="0"/>
              <a:t> </a:t>
            </a:r>
            <a:r>
              <a:rPr lang="it-IT" sz="2800" dirty="0" err="1" smtClean="0"/>
              <a:t>this</a:t>
            </a:r>
            <a:r>
              <a:rPr lang="it-IT" sz="2800" dirty="0" smtClean="0"/>
              <a:t> </a:t>
            </a:r>
            <a:r>
              <a:rPr lang="it-IT" sz="2800" dirty="0" err="1" smtClean="0"/>
              <a:t>exercise</a:t>
            </a:r>
            <a:r>
              <a:rPr lang="it-IT" sz="2800" dirty="0" smtClean="0"/>
              <a:t> </a:t>
            </a:r>
            <a:r>
              <a:rPr lang="it-IT" sz="2800" dirty="0" err="1" smtClean="0"/>
              <a:t>will</a:t>
            </a:r>
            <a:r>
              <a:rPr lang="it-IT" sz="2800" dirty="0" smtClean="0"/>
              <a:t> </a:t>
            </a:r>
            <a:r>
              <a:rPr lang="it-IT" sz="2800" dirty="0" err="1" smtClean="0"/>
              <a:t>be</a:t>
            </a:r>
            <a:r>
              <a:rPr lang="it-IT" sz="2800" dirty="0" smtClean="0"/>
              <a:t> </a:t>
            </a:r>
            <a:r>
              <a:rPr lang="it-IT" sz="2800" dirty="0" err="1" smtClean="0"/>
              <a:t>to</a:t>
            </a:r>
            <a:r>
              <a:rPr lang="it-IT" sz="2800" dirty="0" smtClean="0"/>
              <a:t> </a:t>
            </a:r>
            <a:r>
              <a:rPr lang="it-IT" sz="2800" dirty="0" err="1" smtClean="0"/>
              <a:t>collect</a:t>
            </a:r>
            <a:r>
              <a:rPr lang="it-IT" sz="2800" dirty="0" smtClean="0"/>
              <a:t> </a:t>
            </a:r>
            <a:r>
              <a:rPr lang="it-IT" sz="2800" dirty="0" err="1" smtClean="0"/>
              <a:t>all</a:t>
            </a:r>
            <a:r>
              <a:rPr lang="it-IT" sz="2800" dirty="0" smtClean="0"/>
              <a:t> the </a:t>
            </a:r>
            <a:r>
              <a:rPr lang="it-IT" sz="2800" dirty="0" err="1" smtClean="0"/>
              <a:t>placements</a:t>
            </a:r>
            <a:r>
              <a:rPr lang="it-IT" sz="2800" dirty="0" smtClean="0"/>
              <a:t> </a:t>
            </a:r>
            <a:r>
              <a:rPr lang="it-IT" sz="2800" dirty="0" err="1" smtClean="0"/>
              <a:t>of</a:t>
            </a:r>
            <a:r>
              <a:rPr lang="it-IT" sz="2800" dirty="0" smtClean="0"/>
              <a:t> </a:t>
            </a:r>
            <a:r>
              <a:rPr lang="it-IT" sz="2800" dirty="0" err="1" smtClean="0"/>
              <a:t>Vettel</a:t>
            </a:r>
            <a:r>
              <a:rPr lang="it-IT" sz="2800" dirty="0" smtClean="0"/>
              <a:t> </a:t>
            </a:r>
            <a:r>
              <a:rPr lang="it-IT" sz="2800" dirty="0" err="1" smtClean="0"/>
              <a:t>since</a:t>
            </a:r>
            <a:r>
              <a:rPr lang="it-IT" sz="2800" dirty="0" smtClean="0"/>
              <a:t> </a:t>
            </a:r>
            <a:r>
              <a:rPr lang="it-IT" sz="2800" dirty="0" err="1" smtClean="0"/>
              <a:t>he</a:t>
            </a:r>
            <a:r>
              <a:rPr lang="it-IT" sz="2800" dirty="0" smtClean="0"/>
              <a:t> </a:t>
            </a:r>
            <a:r>
              <a:rPr lang="it-IT" sz="2800" dirty="0" err="1" smtClean="0"/>
              <a:t>joined</a:t>
            </a:r>
            <a:r>
              <a:rPr lang="it-IT" sz="2800" dirty="0" smtClean="0"/>
              <a:t> F1, </a:t>
            </a:r>
            <a:r>
              <a:rPr lang="it-IT" sz="2800" dirty="0" err="1" smtClean="0"/>
              <a:t>alongside</a:t>
            </a:r>
            <a:r>
              <a:rPr lang="it-IT" sz="2800" dirty="0" smtClean="0"/>
              <a:t> the </a:t>
            </a:r>
            <a:r>
              <a:rPr lang="it-IT" sz="2800" dirty="0" err="1" smtClean="0"/>
              <a:t>ones</a:t>
            </a:r>
            <a:r>
              <a:rPr lang="it-IT" sz="2800" dirty="0" smtClean="0"/>
              <a:t> </a:t>
            </a:r>
            <a:r>
              <a:rPr lang="it-IT" sz="2800" dirty="0" err="1" smtClean="0"/>
              <a:t>of</a:t>
            </a:r>
            <a:r>
              <a:rPr lang="it-IT" sz="2800" dirty="0" smtClean="0"/>
              <a:t> </a:t>
            </a:r>
            <a:r>
              <a:rPr lang="it-IT" sz="2800" dirty="0" err="1" smtClean="0"/>
              <a:t>his</a:t>
            </a:r>
            <a:r>
              <a:rPr lang="it-IT" sz="2800" dirty="0" smtClean="0"/>
              <a:t> </a:t>
            </a:r>
            <a:r>
              <a:rPr lang="it-IT" sz="2800" dirty="0" err="1" smtClean="0"/>
              <a:t>various</a:t>
            </a:r>
            <a:r>
              <a:rPr lang="it-IT" sz="2800" dirty="0" smtClean="0"/>
              <a:t> </a:t>
            </a:r>
            <a:r>
              <a:rPr lang="it-IT" sz="2800" dirty="0" err="1" smtClean="0"/>
              <a:t>teammates</a:t>
            </a:r>
            <a:r>
              <a:rPr lang="it-IT" sz="2800" dirty="0" smtClean="0"/>
              <a:t>, </a:t>
            </a:r>
            <a:r>
              <a:rPr lang="it-IT" sz="2800" dirty="0" err="1" smtClean="0"/>
              <a:t>by</a:t>
            </a:r>
            <a:r>
              <a:rPr lang="it-IT" sz="2800" dirty="0" smtClean="0"/>
              <a:t> </a:t>
            </a:r>
            <a:r>
              <a:rPr lang="it-IT" sz="2800" dirty="0" err="1" smtClean="0"/>
              <a:t>integrating</a:t>
            </a:r>
            <a:r>
              <a:rPr lang="it-IT" sz="2800" dirty="0" smtClean="0"/>
              <a:t> the .</a:t>
            </a:r>
            <a:r>
              <a:rPr lang="it-IT" sz="2800" dirty="0" err="1" smtClean="0"/>
              <a:t>csv</a:t>
            </a:r>
            <a:r>
              <a:rPr lang="it-IT" sz="2800" dirty="0" smtClean="0"/>
              <a:t> </a:t>
            </a:r>
            <a:r>
              <a:rPr lang="it-IT" sz="2800" dirty="0" err="1" smtClean="0"/>
              <a:t>files</a:t>
            </a:r>
            <a:r>
              <a:rPr lang="it-IT" sz="2800" dirty="0" smtClean="0"/>
              <a:t>. </a:t>
            </a:r>
            <a:r>
              <a:rPr lang="it-IT" sz="2800" dirty="0" err="1" smtClean="0"/>
              <a:t>We</a:t>
            </a:r>
            <a:r>
              <a:rPr lang="it-IT" sz="2800" dirty="0" smtClean="0"/>
              <a:t>’</a:t>
            </a:r>
            <a:r>
              <a:rPr lang="it-IT" sz="2800" dirty="0" err="1" smtClean="0"/>
              <a:t>ll</a:t>
            </a:r>
            <a:r>
              <a:rPr lang="it-IT" sz="2800" dirty="0" smtClean="0"/>
              <a:t> </a:t>
            </a:r>
            <a:r>
              <a:rPr lang="it-IT" sz="2800" dirty="0" err="1" smtClean="0"/>
              <a:t>then</a:t>
            </a:r>
            <a:r>
              <a:rPr lang="it-IT" sz="2800" dirty="0" smtClean="0"/>
              <a:t> </a:t>
            </a:r>
            <a:r>
              <a:rPr lang="it-IT" sz="2800" dirty="0" err="1" smtClean="0"/>
              <a:t>use</a:t>
            </a:r>
            <a:r>
              <a:rPr lang="it-IT" sz="2800" dirty="0" smtClean="0"/>
              <a:t> the output </a:t>
            </a:r>
            <a:r>
              <a:rPr lang="it-IT" sz="2800" dirty="0" err="1" smtClean="0"/>
              <a:t>to</a:t>
            </a:r>
            <a:r>
              <a:rPr lang="it-IT" sz="2800" dirty="0" smtClean="0"/>
              <a:t> </a:t>
            </a:r>
            <a:r>
              <a:rPr lang="it-IT" sz="2800" dirty="0" err="1" smtClean="0"/>
              <a:t>calculate</a:t>
            </a:r>
            <a:r>
              <a:rPr lang="it-IT" sz="2800" dirty="0" smtClean="0"/>
              <a:t> </a:t>
            </a:r>
            <a:r>
              <a:rPr lang="it-IT" sz="2800" dirty="0" err="1" smtClean="0"/>
              <a:t>how</a:t>
            </a:r>
            <a:r>
              <a:rPr lang="it-IT" sz="2800" dirty="0" smtClean="0"/>
              <a:t> </a:t>
            </a:r>
            <a:r>
              <a:rPr lang="it-IT" sz="2800" dirty="0" err="1" smtClean="0"/>
              <a:t>many</a:t>
            </a:r>
            <a:r>
              <a:rPr lang="it-IT" sz="2800" dirty="0" smtClean="0"/>
              <a:t> </a:t>
            </a:r>
            <a:r>
              <a:rPr lang="it-IT" sz="2800" dirty="0" err="1" smtClean="0"/>
              <a:t>times</a:t>
            </a:r>
            <a:r>
              <a:rPr lang="it-IT" sz="2800" dirty="0" smtClean="0"/>
              <a:t> </a:t>
            </a:r>
            <a:r>
              <a:rPr lang="it-IT" sz="2800" dirty="0" err="1" smtClean="0"/>
              <a:t>he</a:t>
            </a:r>
            <a:r>
              <a:rPr lang="it-IT" sz="2800" dirty="0" smtClean="0"/>
              <a:t> </a:t>
            </a:r>
            <a:r>
              <a:rPr lang="it-IT" sz="2800" dirty="0" err="1" smtClean="0"/>
              <a:t>has</a:t>
            </a:r>
            <a:r>
              <a:rPr lang="it-IT" sz="2800" dirty="0" smtClean="0"/>
              <a:t> </a:t>
            </a:r>
            <a:r>
              <a:rPr lang="it-IT" sz="2800" dirty="0" err="1" smtClean="0"/>
              <a:t>placed</a:t>
            </a:r>
            <a:r>
              <a:rPr lang="it-IT" sz="2800" dirty="0" smtClean="0"/>
              <a:t> </a:t>
            </a:r>
            <a:r>
              <a:rPr lang="it-IT" sz="2800" dirty="0" err="1" smtClean="0"/>
              <a:t>better</a:t>
            </a:r>
            <a:r>
              <a:rPr lang="it-IT" sz="2800" dirty="0" smtClean="0"/>
              <a:t> </a:t>
            </a:r>
            <a:r>
              <a:rPr lang="it-IT" sz="2800" dirty="0" err="1" smtClean="0"/>
              <a:t>than</a:t>
            </a:r>
            <a:r>
              <a:rPr lang="it-IT" sz="2800" dirty="0" smtClean="0"/>
              <a:t> </a:t>
            </a:r>
            <a:r>
              <a:rPr lang="it-IT" sz="2800" dirty="0" err="1" smtClean="0"/>
              <a:t>his</a:t>
            </a:r>
            <a:r>
              <a:rPr lang="it-IT" sz="2800" dirty="0" smtClean="0"/>
              <a:t> </a:t>
            </a:r>
            <a:r>
              <a:rPr lang="it-IT" sz="2800" dirty="0" err="1" smtClean="0"/>
              <a:t>teammate</a:t>
            </a:r>
            <a:r>
              <a:rPr lang="it-IT" sz="2800" dirty="0" smtClean="0"/>
              <a:t> per </a:t>
            </a:r>
            <a:r>
              <a:rPr lang="it-IT" sz="2800" dirty="0" err="1" smtClean="0"/>
              <a:t>season</a:t>
            </a:r>
            <a:r>
              <a:rPr lang="it-IT" sz="2800" dirty="0" smtClean="0"/>
              <a:t>, so </a:t>
            </a:r>
            <a:r>
              <a:rPr lang="it-IT" sz="2800" dirty="0" err="1" smtClean="0"/>
              <a:t>that</a:t>
            </a:r>
            <a:r>
              <a:rPr lang="it-IT" sz="2800" dirty="0" smtClean="0"/>
              <a:t> </a:t>
            </a:r>
            <a:r>
              <a:rPr lang="it-IT" sz="2800" dirty="0" err="1" smtClean="0"/>
              <a:t>we</a:t>
            </a:r>
            <a:r>
              <a:rPr lang="it-IT" sz="2800" dirty="0" smtClean="0"/>
              <a:t> can </a:t>
            </a:r>
            <a:r>
              <a:rPr lang="it-IT" sz="2800" dirty="0" err="1" smtClean="0"/>
              <a:t>see</a:t>
            </a:r>
            <a:r>
              <a:rPr lang="it-IT" sz="2800" dirty="0" smtClean="0"/>
              <a:t> </a:t>
            </a:r>
            <a:r>
              <a:rPr lang="it-IT" sz="2800" dirty="0" err="1" smtClean="0"/>
              <a:t>if</a:t>
            </a:r>
            <a:r>
              <a:rPr lang="it-IT" sz="2800" dirty="0" smtClean="0"/>
              <a:t> </a:t>
            </a:r>
            <a:r>
              <a:rPr lang="it-IT" sz="2800" dirty="0" err="1" smtClean="0"/>
              <a:t>there</a:t>
            </a:r>
            <a:r>
              <a:rPr lang="it-IT" sz="2800" dirty="0" smtClean="0"/>
              <a:t> </a:t>
            </a:r>
            <a:r>
              <a:rPr lang="it-IT" sz="2800" dirty="0" err="1" smtClean="0"/>
              <a:t>was</a:t>
            </a:r>
            <a:r>
              <a:rPr lang="it-IT" sz="2800" dirty="0" smtClean="0"/>
              <a:t> a downgrade in </a:t>
            </a:r>
            <a:r>
              <a:rPr lang="it-IT" sz="2800" dirty="0" err="1" smtClean="0"/>
              <a:t>his</a:t>
            </a:r>
            <a:r>
              <a:rPr lang="it-IT" sz="2800" dirty="0" smtClean="0"/>
              <a:t> perfomance </a:t>
            </a:r>
            <a:r>
              <a:rPr lang="it-IT" sz="2800" dirty="0" err="1" smtClean="0"/>
              <a:t>across</a:t>
            </a:r>
            <a:r>
              <a:rPr lang="it-IT" sz="2800" dirty="0" smtClean="0"/>
              <a:t> the </a:t>
            </a:r>
            <a:r>
              <a:rPr lang="it-IT" sz="2800" dirty="0" err="1" smtClean="0"/>
              <a:t>years</a:t>
            </a:r>
            <a:r>
              <a:rPr lang="it-IT" sz="2800" dirty="0" smtClean="0"/>
              <a:t>.</a:t>
            </a:r>
            <a:endParaRPr lang="it-IT" sz="280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Issue</a:t>
            </a:r>
            <a:r>
              <a:rPr lang="it-IT" dirty="0" smtClean="0"/>
              <a:t> 2: </a:t>
            </a:r>
            <a:r>
              <a:rPr lang="it-IT" dirty="0" err="1" smtClean="0"/>
              <a:t>Vettel</a:t>
            </a:r>
            <a:endParaRPr lang="it-IT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611560" y="4221088"/>
            <a:ext cx="7632848" cy="954107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• </a:t>
            </a:r>
            <a:r>
              <a:rPr lang="it-IT" sz="2800" dirty="0" err="1" smtClean="0"/>
              <a:t>Let</a:t>
            </a:r>
            <a:r>
              <a:rPr lang="it-IT" sz="2800" dirty="0" smtClean="0"/>
              <a:t>’s </a:t>
            </a:r>
            <a:r>
              <a:rPr lang="it-IT" sz="2800" dirty="0" err="1" smtClean="0"/>
              <a:t>begin</a:t>
            </a:r>
            <a:r>
              <a:rPr lang="it-IT" sz="2800" dirty="0" smtClean="0"/>
              <a:t> </a:t>
            </a:r>
            <a:r>
              <a:rPr lang="it-IT" sz="2800" dirty="0" err="1" smtClean="0"/>
              <a:t>by</a:t>
            </a:r>
            <a:r>
              <a:rPr lang="it-IT" sz="2800" dirty="0" smtClean="0"/>
              <a:t> </a:t>
            </a:r>
            <a:r>
              <a:rPr lang="it-IT" sz="2800" dirty="0" err="1" smtClean="0"/>
              <a:t>collecting</a:t>
            </a:r>
            <a:r>
              <a:rPr lang="it-IT" sz="2800" dirty="0" smtClean="0"/>
              <a:t> the </a:t>
            </a:r>
            <a:r>
              <a:rPr lang="it-IT" sz="2800" dirty="0" err="1" smtClean="0"/>
              <a:t>relevant</a:t>
            </a:r>
            <a:r>
              <a:rPr lang="it-IT" sz="2800" dirty="0" smtClean="0"/>
              <a:t> </a:t>
            </a:r>
            <a:r>
              <a:rPr lang="it-IT" sz="2800" dirty="0" err="1" smtClean="0"/>
              <a:t>placements</a:t>
            </a:r>
            <a:r>
              <a:rPr lang="it-IT" sz="2800" dirty="0" smtClean="0"/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Issue</a:t>
            </a:r>
            <a:r>
              <a:rPr lang="it-IT" dirty="0" smtClean="0"/>
              <a:t> 2: </a:t>
            </a:r>
            <a:r>
              <a:rPr lang="it-IT" dirty="0" err="1" smtClean="0"/>
              <a:t>Vettel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755576" y="3068960"/>
            <a:ext cx="7992888" cy="113877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GLOBAL SCHEMA</a:t>
            </a:r>
          </a:p>
          <a:p>
            <a:r>
              <a:rPr lang="it-IT" sz="2000" dirty="0" smtClean="0"/>
              <a:t>- </a:t>
            </a:r>
            <a:r>
              <a:rPr lang="it-IT" sz="2000" dirty="0" err="1" smtClean="0"/>
              <a:t>VettelAgainstTeammates</a:t>
            </a:r>
            <a:r>
              <a:rPr lang="it-IT" sz="2000" dirty="0" smtClean="0"/>
              <a:t>(race, date, </a:t>
            </a:r>
            <a:r>
              <a:rPr lang="it-IT" sz="2000" dirty="0" err="1" smtClean="0"/>
              <a:t>year</a:t>
            </a:r>
            <a:r>
              <a:rPr lang="it-IT" sz="2000" dirty="0" smtClean="0"/>
              <a:t>, </a:t>
            </a:r>
            <a:r>
              <a:rPr lang="it-IT" sz="2000" dirty="0" err="1" smtClean="0"/>
              <a:t>vettel_position</a:t>
            </a:r>
            <a:r>
              <a:rPr lang="it-IT" sz="2000" dirty="0" smtClean="0"/>
              <a:t>, </a:t>
            </a:r>
            <a:r>
              <a:rPr lang="it-IT" sz="2000" dirty="0" err="1" smtClean="0"/>
              <a:t>teammate</a:t>
            </a:r>
            <a:r>
              <a:rPr lang="it-IT" sz="2000" dirty="0" smtClean="0"/>
              <a:t>, </a:t>
            </a:r>
            <a:r>
              <a:rPr lang="it-IT" sz="2000" dirty="0" err="1" smtClean="0"/>
              <a:t>teammate_position</a:t>
            </a:r>
            <a:r>
              <a:rPr lang="it-IT" sz="2000" dirty="0" smtClean="0"/>
              <a:t>, </a:t>
            </a:r>
            <a:r>
              <a:rPr lang="it-IT" sz="2000" dirty="0" err="1" smtClean="0"/>
              <a:t>constructor</a:t>
            </a:r>
            <a:r>
              <a:rPr lang="it-IT" sz="2000" dirty="0" smtClean="0"/>
              <a:t> )</a:t>
            </a:r>
            <a:endParaRPr lang="it-IT" sz="2000" dirty="0" smtClean="0">
              <a:solidFill>
                <a:srgbClr val="FF0000"/>
              </a:solidFill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763960" y="413048"/>
            <a:ext cx="7992888" cy="236988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SOURCE SCHEMAS</a:t>
            </a:r>
          </a:p>
          <a:p>
            <a:r>
              <a:rPr lang="it-IT" sz="2000" dirty="0" smtClean="0"/>
              <a:t>- </a:t>
            </a:r>
            <a:r>
              <a:rPr lang="it-IT" sz="2000" dirty="0" err="1" smtClean="0"/>
              <a:t>results</a:t>
            </a:r>
            <a:r>
              <a:rPr lang="it-IT" sz="2000" dirty="0" smtClean="0"/>
              <a:t>(</a:t>
            </a:r>
            <a:r>
              <a:rPr lang="it-IT" sz="2000" dirty="0" err="1" smtClean="0"/>
              <a:t>resultId</a:t>
            </a:r>
            <a:r>
              <a:rPr lang="it-IT" sz="2000" dirty="0" smtClean="0"/>
              <a:t>, </a:t>
            </a:r>
            <a:r>
              <a:rPr lang="it-IT" sz="2000" dirty="0" err="1" smtClean="0">
                <a:solidFill>
                  <a:srgbClr val="0070C0"/>
                </a:solidFill>
              </a:rPr>
              <a:t>raceId</a:t>
            </a:r>
            <a:r>
              <a:rPr lang="it-IT" sz="2000" dirty="0" smtClean="0"/>
              <a:t>, </a:t>
            </a:r>
            <a:r>
              <a:rPr lang="it-IT" sz="2000" dirty="0" err="1" smtClean="0">
                <a:solidFill>
                  <a:srgbClr val="FFC000"/>
                </a:solidFill>
              </a:rPr>
              <a:t>driverId</a:t>
            </a:r>
            <a:r>
              <a:rPr lang="it-IT" sz="2000" dirty="0" smtClean="0"/>
              <a:t>, </a:t>
            </a:r>
            <a:r>
              <a:rPr lang="it-IT" sz="2000" dirty="0" err="1" smtClean="0">
                <a:solidFill>
                  <a:srgbClr val="00B050"/>
                </a:solidFill>
              </a:rPr>
              <a:t>constructorId</a:t>
            </a:r>
            <a:r>
              <a:rPr lang="it-IT" sz="2000" dirty="0" smtClean="0"/>
              <a:t>, </a:t>
            </a:r>
            <a:r>
              <a:rPr lang="it-IT" sz="2000" dirty="0" err="1" smtClean="0"/>
              <a:t>number</a:t>
            </a:r>
            <a:r>
              <a:rPr lang="it-IT" sz="2000" dirty="0" smtClean="0"/>
              <a:t>, …, position, …)</a:t>
            </a:r>
          </a:p>
          <a:p>
            <a:r>
              <a:rPr lang="it-IT" sz="2000" dirty="0" smtClean="0"/>
              <a:t>- </a:t>
            </a:r>
            <a:r>
              <a:rPr lang="it-IT" sz="2000" dirty="0" err="1" smtClean="0"/>
              <a:t>drivers</a:t>
            </a:r>
            <a:r>
              <a:rPr lang="it-IT" sz="2000" dirty="0" smtClean="0"/>
              <a:t>(</a:t>
            </a:r>
            <a:r>
              <a:rPr lang="it-IT" sz="2000" dirty="0" err="1" smtClean="0">
                <a:solidFill>
                  <a:srgbClr val="FFC000"/>
                </a:solidFill>
              </a:rPr>
              <a:t>driverId</a:t>
            </a:r>
            <a:r>
              <a:rPr lang="it-IT" sz="2000" dirty="0" smtClean="0"/>
              <a:t>, </a:t>
            </a:r>
            <a:r>
              <a:rPr lang="it-IT" sz="2000" dirty="0" err="1" smtClean="0"/>
              <a:t>driverRef</a:t>
            </a:r>
            <a:r>
              <a:rPr lang="it-IT" sz="2000" dirty="0" smtClean="0"/>
              <a:t>, </a:t>
            </a:r>
            <a:r>
              <a:rPr lang="it-IT" sz="2000" dirty="0" err="1" smtClean="0"/>
              <a:t>number</a:t>
            </a:r>
            <a:r>
              <a:rPr lang="it-IT" sz="2000" dirty="0" smtClean="0"/>
              <a:t>, code, </a:t>
            </a:r>
            <a:r>
              <a:rPr lang="it-IT" sz="2000" dirty="0" err="1" smtClean="0"/>
              <a:t>forename</a:t>
            </a:r>
            <a:r>
              <a:rPr lang="it-IT" sz="2000" dirty="0" smtClean="0"/>
              <a:t>, </a:t>
            </a:r>
            <a:r>
              <a:rPr lang="it-IT" sz="2000" dirty="0" err="1" smtClean="0"/>
              <a:t>surname</a:t>
            </a:r>
            <a:r>
              <a:rPr lang="it-IT" sz="2000" dirty="0" smtClean="0"/>
              <a:t>, </a:t>
            </a:r>
            <a:r>
              <a:rPr lang="it-IT" sz="2000" dirty="0" err="1" smtClean="0"/>
              <a:t>dob</a:t>
            </a:r>
            <a:r>
              <a:rPr lang="it-IT" sz="2000" dirty="0" smtClean="0"/>
              <a:t>, </a:t>
            </a:r>
            <a:r>
              <a:rPr lang="it-IT" sz="2000" dirty="0" err="1" smtClean="0"/>
              <a:t>nationality</a:t>
            </a:r>
            <a:r>
              <a:rPr lang="it-IT" sz="2000" dirty="0" smtClean="0"/>
              <a:t>, url)</a:t>
            </a:r>
          </a:p>
          <a:p>
            <a:pPr>
              <a:buFontTx/>
              <a:buChar char="-"/>
            </a:pPr>
            <a:r>
              <a:rPr lang="it-IT" sz="2000" dirty="0" smtClean="0"/>
              <a:t> </a:t>
            </a:r>
            <a:r>
              <a:rPr lang="it-IT" sz="2000" dirty="0" err="1" smtClean="0"/>
              <a:t>races</a:t>
            </a:r>
            <a:r>
              <a:rPr lang="it-IT" sz="2000" dirty="0" smtClean="0"/>
              <a:t>(</a:t>
            </a:r>
            <a:r>
              <a:rPr lang="it-IT" sz="2000" dirty="0" err="1" smtClean="0">
                <a:solidFill>
                  <a:srgbClr val="0070C0"/>
                </a:solidFill>
              </a:rPr>
              <a:t>raceId</a:t>
            </a:r>
            <a:r>
              <a:rPr lang="it-IT" sz="2000" dirty="0" smtClean="0"/>
              <a:t>, </a:t>
            </a:r>
            <a:r>
              <a:rPr lang="it-IT" sz="2000" dirty="0" err="1" smtClean="0"/>
              <a:t>year</a:t>
            </a:r>
            <a:r>
              <a:rPr lang="it-IT" sz="2000" dirty="0" smtClean="0"/>
              <a:t>, round, </a:t>
            </a:r>
            <a:r>
              <a:rPr lang="it-IT" sz="2000" dirty="0" err="1" smtClean="0"/>
              <a:t>circuitId</a:t>
            </a:r>
            <a:r>
              <a:rPr lang="it-IT" sz="2000" dirty="0" smtClean="0"/>
              <a:t>, </a:t>
            </a:r>
            <a:r>
              <a:rPr lang="it-IT" sz="2000" dirty="0" err="1" smtClean="0"/>
              <a:t>name</a:t>
            </a:r>
            <a:r>
              <a:rPr lang="it-IT" sz="2000" dirty="0" smtClean="0"/>
              <a:t>, date, </a:t>
            </a:r>
            <a:r>
              <a:rPr lang="it-IT" sz="2000" dirty="0" err="1" smtClean="0"/>
              <a:t>time</a:t>
            </a:r>
            <a:r>
              <a:rPr lang="it-IT" sz="2000" dirty="0" smtClean="0"/>
              <a:t>, url)</a:t>
            </a:r>
          </a:p>
          <a:p>
            <a:pPr>
              <a:buFontTx/>
              <a:buChar char="-"/>
            </a:pPr>
            <a:r>
              <a:rPr lang="it-IT" sz="2000" dirty="0" smtClean="0"/>
              <a:t> </a:t>
            </a:r>
            <a:r>
              <a:rPr lang="it-IT" sz="2000" dirty="0" err="1" smtClean="0"/>
              <a:t>constructors</a:t>
            </a:r>
            <a:r>
              <a:rPr lang="it-IT" sz="2000" dirty="0" smtClean="0"/>
              <a:t>(</a:t>
            </a:r>
            <a:r>
              <a:rPr lang="it-IT" sz="2000" dirty="0" err="1" smtClean="0">
                <a:solidFill>
                  <a:srgbClr val="00B050"/>
                </a:solidFill>
              </a:rPr>
              <a:t>constructorId</a:t>
            </a:r>
            <a:r>
              <a:rPr lang="it-IT" sz="2000" dirty="0" smtClean="0"/>
              <a:t>, </a:t>
            </a:r>
            <a:r>
              <a:rPr lang="it-IT" sz="2000" dirty="0" err="1" smtClean="0"/>
              <a:t>constructorRef</a:t>
            </a:r>
            <a:r>
              <a:rPr lang="it-IT" sz="2000" dirty="0" smtClean="0"/>
              <a:t>, </a:t>
            </a:r>
            <a:r>
              <a:rPr lang="it-IT" sz="2000" dirty="0" err="1" smtClean="0"/>
              <a:t>name</a:t>
            </a:r>
            <a:r>
              <a:rPr lang="it-IT" sz="2000" dirty="0" smtClean="0"/>
              <a:t>, </a:t>
            </a:r>
            <a:r>
              <a:rPr lang="it-IT" sz="2000" dirty="0" err="1" smtClean="0"/>
              <a:t>nationality</a:t>
            </a:r>
            <a:r>
              <a:rPr lang="it-IT" sz="2000" dirty="0" smtClean="0"/>
              <a:t>, url)</a:t>
            </a:r>
            <a:endParaRPr lang="it-IT" sz="20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611560" y="404664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• </a:t>
            </a:r>
            <a:r>
              <a:rPr lang="it-IT" sz="2800" dirty="0" err="1" smtClean="0"/>
              <a:t>Hi</a:t>
            </a:r>
            <a:r>
              <a:rPr lang="it-IT" sz="2800" dirty="0" smtClean="0"/>
              <a:t>, </a:t>
            </a:r>
            <a:r>
              <a:rPr lang="it-IT" sz="2800" dirty="0" err="1" smtClean="0"/>
              <a:t>my</a:t>
            </a:r>
            <a:r>
              <a:rPr lang="it-IT" sz="2800" dirty="0" smtClean="0"/>
              <a:t> </a:t>
            </a:r>
            <a:r>
              <a:rPr lang="it-IT" sz="2800" dirty="0" err="1" smtClean="0"/>
              <a:t>name</a:t>
            </a:r>
            <a:r>
              <a:rPr lang="it-IT" sz="2800" dirty="0" smtClean="0"/>
              <a:t> </a:t>
            </a:r>
            <a:r>
              <a:rPr lang="it-IT" sz="2800" dirty="0" err="1" smtClean="0"/>
              <a:t>is</a:t>
            </a:r>
            <a:r>
              <a:rPr lang="it-IT" sz="2800" dirty="0" smtClean="0"/>
              <a:t> </a:t>
            </a:r>
            <a:r>
              <a:rPr lang="it-IT" sz="2800" dirty="0" err="1" smtClean="0"/>
              <a:t>Luca…</a:t>
            </a:r>
            <a:endParaRPr lang="it-IT" sz="2800" dirty="0"/>
          </a:p>
        </p:txBody>
      </p:sp>
      <p:pic>
        <p:nvPicPr>
          <p:cNvPr id="3" name="Immagine 2" descr="Arrivabe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1844824"/>
            <a:ext cx="2232248" cy="32403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Freccia a destra 4"/>
          <p:cNvSpPr/>
          <p:nvPr/>
        </p:nvSpPr>
        <p:spPr>
          <a:xfrm>
            <a:off x="2987824" y="3284984"/>
            <a:ext cx="432048" cy="36004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F0000"/>
              </a:solidFill>
            </a:endParaRPr>
          </a:p>
        </p:txBody>
      </p:sp>
      <p:pic>
        <p:nvPicPr>
          <p:cNvPr id="6" name="Immagine 5" descr="Mattia-Binotto.jpg"/>
          <p:cNvPicPr>
            <a:picLocks/>
          </p:cNvPicPr>
          <p:nvPr/>
        </p:nvPicPr>
        <p:blipFill>
          <a:blip r:embed="rId3" cstate="print"/>
          <a:srcRect l="26048" r="34731"/>
          <a:stretch>
            <a:fillRect/>
          </a:stretch>
        </p:blipFill>
        <p:spPr>
          <a:xfrm>
            <a:off x="3491880" y="1844824"/>
            <a:ext cx="2232000" cy="32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Freccia a destra 6"/>
          <p:cNvSpPr/>
          <p:nvPr/>
        </p:nvSpPr>
        <p:spPr>
          <a:xfrm>
            <a:off x="5796136" y="3284984"/>
            <a:ext cx="432048" cy="36004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 descr="Mattia-Binotto.jpg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00192" y="1844824"/>
            <a:ext cx="2232000" cy="32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CasellaDiTesto 8"/>
          <p:cNvSpPr txBox="1"/>
          <p:nvPr/>
        </p:nvSpPr>
        <p:spPr>
          <a:xfrm>
            <a:off x="1187624" y="5085184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 smtClean="0"/>
              <a:t>2014-2019</a:t>
            </a:r>
            <a:endParaRPr lang="it-IT" i="1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3995936" y="5085184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 smtClean="0"/>
              <a:t>2019-2020</a:t>
            </a:r>
            <a:endParaRPr lang="it-IT" i="1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6804248" y="5085184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 smtClean="0"/>
              <a:t>2020-????</a:t>
            </a:r>
            <a:endParaRPr lang="it-IT" i="1" dirty="0"/>
          </a:p>
        </p:txBody>
      </p:sp>
      <p:sp>
        <p:nvSpPr>
          <p:cNvPr id="13" name="Segnaposto piè di pagina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Introduction</a:t>
            </a:r>
            <a:endParaRPr lang="it-IT"/>
          </a:p>
        </p:txBody>
      </p:sp>
      <p:sp>
        <p:nvSpPr>
          <p:cNvPr id="12" name="CasellaDiTesto 11"/>
          <p:cNvSpPr txBox="1"/>
          <p:nvPr/>
        </p:nvSpPr>
        <p:spPr>
          <a:xfrm>
            <a:off x="899592" y="404664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                                  and I’ve </a:t>
            </a:r>
            <a:r>
              <a:rPr lang="it-IT" sz="2800" dirty="0" err="1" smtClean="0"/>
              <a:t>recently</a:t>
            </a:r>
            <a:r>
              <a:rPr lang="it-IT" sz="2800" dirty="0" smtClean="0"/>
              <a:t> </a:t>
            </a:r>
            <a:r>
              <a:rPr lang="it-IT" sz="2800" dirty="0" err="1" smtClean="0"/>
              <a:t>become</a:t>
            </a:r>
            <a:r>
              <a:rPr lang="it-IT" sz="2800" dirty="0" smtClean="0"/>
              <a:t> the </a:t>
            </a:r>
            <a:r>
              <a:rPr lang="it-IT" sz="2800" dirty="0" err="1" smtClean="0"/>
              <a:t>new</a:t>
            </a:r>
            <a:r>
              <a:rPr lang="it-IT" sz="2800" dirty="0" smtClean="0"/>
              <a:t> team </a:t>
            </a:r>
            <a:r>
              <a:rPr lang="it-IT" sz="2800" dirty="0" err="1" smtClean="0"/>
              <a:t>principal</a:t>
            </a:r>
            <a:r>
              <a:rPr lang="it-IT" sz="2800" dirty="0" smtClean="0"/>
              <a:t> at </a:t>
            </a:r>
            <a:r>
              <a:rPr lang="it-IT" sz="2800" dirty="0" smtClean="0">
                <a:solidFill>
                  <a:srgbClr val="FF0000"/>
                </a:solidFill>
              </a:rPr>
              <a:t>Ferrari</a:t>
            </a:r>
            <a:r>
              <a:rPr lang="it-IT" sz="2800" dirty="0" smtClean="0"/>
              <a:t>! </a:t>
            </a:r>
            <a:endParaRPr lang="it-IT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/>
      <p:bldP spid="10" grpId="0"/>
      <p:bldP spid="11" grpId="0"/>
      <p:bldP spid="12" grpId="0" build="allAtOnce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Issue</a:t>
            </a:r>
            <a:r>
              <a:rPr lang="it-IT" dirty="0" smtClean="0"/>
              <a:t> 2: </a:t>
            </a:r>
            <a:r>
              <a:rPr lang="it-IT" dirty="0" err="1" smtClean="0"/>
              <a:t>Vettel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755576" y="1772816"/>
            <a:ext cx="7992888" cy="3908762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GAV MAPPING</a:t>
            </a:r>
          </a:p>
          <a:p>
            <a:r>
              <a:rPr lang="it-IT" sz="2000" dirty="0" smtClean="0"/>
              <a:t>{ (a, b, c, d, e, f, g) | </a:t>
            </a:r>
            <a:r>
              <a:rPr lang="it-IT" sz="2000" dirty="0" err="1" smtClean="0"/>
              <a:t>results</a:t>
            </a:r>
            <a:r>
              <a:rPr lang="it-IT" sz="2000" dirty="0" smtClean="0"/>
              <a:t>(y1, </a:t>
            </a:r>
            <a:r>
              <a:rPr lang="it-IT" sz="2000" dirty="0" smtClean="0">
                <a:solidFill>
                  <a:srgbClr val="0070C0"/>
                </a:solidFill>
              </a:rPr>
              <a:t>x1</a:t>
            </a:r>
            <a:r>
              <a:rPr lang="it-IT" sz="2000" dirty="0" smtClean="0"/>
              <a:t>, </a:t>
            </a:r>
            <a:r>
              <a:rPr lang="it-IT" sz="2000" dirty="0" smtClean="0">
                <a:solidFill>
                  <a:srgbClr val="FFC000"/>
                </a:solidFill>
              </a:rPr>
              <a:t>x2</a:t>
            </a:r>
            <a:r>
              <a:rPr lang="it-IT" sz="2000" dirty="0" smtClean="0"/>
              <a:t>, </a:t>
            </a:r>
            <a:r>
              <a:rPr lang="it-IT" sz="2000" dirty="0" smtClean="0">
                <a:solidFill>
                  <a:srgbClr val="00B050"/>
                </a:solidFill>
              </a:rPr>
              <a:t>x3</a:t>
            </a:r>
            <a:r>
              <a:rPr lang="it-IT" sz="2000" dirty="0" smtClean="0"/>
              <a:t>, y2, …, d, …),</a:t>
            </a:r>
            <a:br>
              <a:rPr lang="it-IT" sz="2000" dirty="0" smtClean="0"/>
            </a:br>
            <a:r>
              <a:rPr lang="it-IT" sz="2000" dirty="0" smtClean="0"/>
              <a:t>		          </a:t>
            </a:r>
            <a:r>
              <a:rPr lang="it-IT" sz="2000" dirty="0" err="1" smtClean="0"/>
              <a:t>races</a:t>
            </a:r>
            <a:r>
              <a:rPr lang="it-IT" sz="2000" dirty="0" smtClean="0"/>
              <a:t>(</a:t>
            </a:r>
            <a:r>
              <a:rPr lang="it-IT" sz="2000" dirty="0" smtClean="0">
                <a:solidFill>
                  <a:srgbClr val="0070C0"/>
                </a:solidFill>
              </a:rPr>
              <a:t>x1</a:t>
            </a:r>
            <a:r>
              <a:rPr lang="it-IT" sz="2000" dirty="0" smtClean="0"/>
              <a:t>, c, y3, y4, a, b, y5, y6),</a:t>
            </a:r>
            <a:br>
              <a:rPr lang="it-IT" sz="2000" dirty="0" smtClean="0"/>
            </a:br>
            <a:r>
              <a:rPr lang="it-IT" sz="2000" dirty="0" smtClean="0"/>
              <a:t>		          </a:t>
            </a:r>
            <a:r>
              <a:rPr lang="it-IT" sz="2000" dirty="0" err="1" smtClean="0"/>
              <a:t>drivers</a:t>
            </a:r>
            <a:r>
              <a:rPr lang="it-IT" sz="2000" dirty="0" smtClean="0"/>
              <a:t>(</a:t>
            </a:r>
            <a:r>
              <a:rPr lang="it-IT" sz="2000" dirty="0" smtClean="0">
                <a:solidFill>
                  <a:srgbClr val="FFC000"/>
                </a:solidFill>
              </a:rPr>
              <a:t>x2</a:t>
            </a:r>
            <a:r>
              <a:rPr lang="it-IT" sz="2000" dirty="0" smtClean="0"/>
              <a:t>, y7, y8, y9, y10, “</a:t>
            </a:r>
            <a:r>
              <a:rPr lang="it-IT" sz="2000" dirty="0" err="1" smtClean="0"/>
              <a:t>Vettel</a:t>
            </a:r>
            <a:r>
              <a:rPr lang="it-IT" sz="2000" dirty="0" smtClean="0"/>
              <a:t>”, y11, 			         y12, y13),</a:t>
            </a:r>
            <a:br>
              <a:rPr lang="it-IT" sz="2000" dirty="0" smtClean="0"/>
            </a:br>
            <a:r>
              <a:rPr lang="it-IT" sz="2000" dirty="0" smtClean="0"/>
              <a:t>		          </a:t>
            </a:r>
            <a:r>
              <a:rPr lang="it-IT" sz="2000" dirty="0" err="1" smtClean="0"/>
              <a:t>constructors</a:t>
            </a:r>
            <a:r>
              <a:rPr lang="it-IT" sz="2000" dirty="0" smtClean="0"/>
              <a:t>(</a:t>
            </a:r>
            <a:r>
              <a:rPr lang="it-IT" sz="2000" dirty="0" smtClean="0">
                <a:solidFill>
                  <a:srgbClr val="00B050"/>
                </a:solidFill>
              </a:rPr>
              <a:t>x3</a:t>
            </a:r>
            <a:r>
              <a:rPr lang="it-IT" sz="2000" dirty="0" smtClean="0"/>
              <a:t>, y14, g, y15, y16),</a:t>
            </a:r>
          </a:p>
          <a:p>
            <a:r>
              <a:rPr lang="it-IT" sz="2000" dirty="0" smtClean="0"/>
              <a:t>		          </a:t>
            </a:r>
            <a:r>
              <a:rPr lang="it-IT" sz="2000" dirty="0" err="1" smtClean="0"/>
              <a:t>results</a:t>
            </a:r>
            <a:r>
              <a:rPr lang="it-IT" sz="2000" dirty="0" smtClean="0"/>
              <a:t>(y17, </a:t>
            </a:r>
            <a:r>
              <a:rPr lang="it-IT" sz="2000" dirty="0" smtClean="0">
                <a:solidFill>
                  <a:srgbClr val="0070C0"/>
                </a:solidFill>
              </a:rPr>
              <a:t>x1</a:t>
            </a:r>
            <a:r>
              <a:rPr lang="it-IT" sz="2000" dirty="0" smtClean="0"/>
              <a:t>, </a:t>
            </a:r>
            <a:r>
              <a:rPr lang="it-IT" sz="2000" dirty="0" smtClean="0">
                <a:solidFill>
                  <a:srgbClr val="C00000"/>
                </a:solidFill>
              </a:rPr>
              <a:t>x4</a:t>
            </a:r>
            <a:r>
              <a:rPr lang="it-IT" sz="2000" dirty="0" smtClean="0"/>
              <a:t>, </a:t>
            </a:r>
            <a:r>
              <a:rPr lang="it-IT" sz="2000" dirty="0" smtClean="0">
                <a:solidFill>
                  <a:srgbClr val="00B050"/>
                </a:solidFill>
              </a:rPr>
              <a:t>x3</a:t>
            </a:r>
            <a:r>
              <a:rPr lang="it-IT" sz="2000" dirty="0" smtClean="0"/>
              <a:t>, y18, …, f, …),</a:t>
            </a:r>
          </a:p>
          <a:p>
            <a:r>
              <a:rPr lang="it-IT" sz="2000" dirty="0" smtClean="0"/>
              <a:t>                                  </a:t>
            </a:r>
            <a:r>
              <a:rPr lang="it-IT" sz="2000" dirty="0" err="1" smtClean="0"/>
              <a:t>drivers</a:t>
            </a:r>
            <a:r>
              <a:rPr lang="it-IT" sz="2000" dirty="0" smtClean="0"/>
              <a:t>(</a:t>
            </a:r>
            <a:r>
              <a:rPr lang="it-IT" sz="2000" dirty="0" smtClean="0">
                <a:solidFill>
                  <a:srgbClr val="C00000"/>
                </a:solidFill>
              </a:rPr>
              <a:t>x4</a:t>
            </a:r>
            <a:r>
              <a:rPr lang="it-IT" sz="2000" dirty="0" smtClean="0"/>
              <a:t>, y19, y20, y21, y22, e, y23, 			                     y24, y25), </a:t>
            </a:r>
          </a:p>
          <a:p>
            <a:r>
              <a:rPr lang="it-IT" sz="2000" dirty="0" smtClean="0"/>
              <a:t>		          </a:t>
            </a:r>
            <a:r>
              <a:rPr lang="it-IT" sz="2000" dirty="0" smtClean="0">
                <a:solidFill>
                  <a:srgbClr val="FFC000"/>
                </a:solidFill>
              </a:rPr>
              <a:t>x2</a:t>
            </a:r>
            <a:r>
              <a:rPr lang="it-IT" sz="2000" dirty="0" smtClean="0"/>
              <a:t> != </a:t>
            </a:r>
            <a:r>
              <a:rPr lang="it-IT" sz="2000" dirty="0" smtClean="0">
                <a:solidFill>
                  <a:srgbClr val="C00000"/>
                </a:solidFill>
              </a:rPr>
              <a:t>x4</a:t>
            </a:r>
            <a:r>
              <a:rPr lang="it-IT" sz="2000" dirty="0" smtClean="0"/>
              <a:t>, </a:t>
            </a:r>
          </a:p>
          <a:p>
            <a:r>
              <a:rPr lang="it-IT" sz="2000" dirty="0" smtClean="0"/>
              <a:t>		          c &gt;= 2008 }</a:t>
            </a:r>
            <a:br>
              <a:rPr lang="it-IT" sz="2000" dirty="0" smtClean="0"/>
            </a:br>
            <a:r>
              <a:rPr lang="it-IT" sz="2000" dirty="0" smtClean="0"/>
              <a:t>		        -&gt; </a:t>
            </a:r>
            <a:r>
              <a:rPr lang="it-IT" sz="2000" dirty="0" err="1" smtClean="0"/>
              <a:t>VettelAgainstTeammates</a:t>
            </a:r>
            <a:r>
              <a:rPr lang="it-IT" sz="2000" dirty="0" smtClean="0"/>
              <a:t>(a, b, c, d, e, f, g)</a:t>
            </a:r>
            <a:endParaRPr lang="it-IT" sz="2000" dirty="0" smtClean="0">
              <a:solidFill>
                <a:srgbClr val="FF0000"/>
              </a:solidFill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755576" y="404664"/>
            <a:ext cx="7992888" cy="113877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GLOBAL SCHEMA</a:t>
            </a:r>
          </a:p>
          <a:p>
            <a:r>
              <a:rPr lang="it-IT" sz="2000" dirty="0" smtClean="0"/>
              <a:t>- </a:t>
            </a:r>
            <a:r>
              <a:rPr lang="it-IT" sz="2000" dirty="0" err="1" smtClean="0"/>
              <a:t>VettelAgainstTeammates</a:t>
            </a:r>
            <a:r>
              <a:rPr lang="it-IT" sz="2000" dirty="0" smtClean="0"/>
              <a:t>(race, date, </a:t>
            </a:r>
            <a:r>
              <a:rPr lang="it-IT" sz="2000" dirty="0" err="1" smtClean="0"/>
              <a:t>year</a:t>
            </a:r>
            <a:r>
              <a:rPr lang="it-IT" sz="2000" dirty="0" smtClean="0"/>
              <a:t>, </a:t>
            </a:r>
            <a:r>
              <a:rPr lang="it-IT" sz="2000" dirty="0" err="1" smtClean="0"/>
              <a:t>vettel_position</a:t>
            </a:r>
            <a:r>
              <a:rPr lang="it-IT" sz="2000" dirty="0" smtClean="0"/>
              <a:t>, </a:t>
            </a:r>
            <a:r>
              <a:rPr lang="it-IT" sz="2000" dirty="0" err="1" smtClean="0"/>
              <a:t>teammate</a:t>
            </a:r>
            <a:r>
              <a:rPr lang="it-IT" sz="2000" dirty="0" smtClean="0"/>
              <a:t>, </a:t>
            </a:r>
            <a:r>
              <a:rPr lang="it-IT" sz="2000" dirty="0" err="1" smtClean="0"/>
              <a:t>teammate_position</a:t>
            </a:r>
            <a:r>
              <a:rPr lang="it-IT" sz="2000" dirty="0" smtClean="0"/>
              <a:t>, </a:t>
            </a:r>
            <a:r>
              <a:rPr lang="it-IT" sz="2000" dirty="0" err="1" smtClean="0"/>
              <a:t>constructor</a:t>
            </a:r>
            <a:r>
              <a:rPr lang="it-IT" sz="2000" dirty="0" smtClean="0"/>
              <a:t> )</a:t>
            </a:r>
            <a:endParaRPr lang="it-IT" sz="2000" dirty="0" smtClean="0">
              <a:solidFill>
                <a:srgbClr val="FF0000"/>
              </a:solidFill>
            </a:endParaRPr>
          </a:p>
        </p:txBody>
      </p:sp>
      <p:sp>
        <p:nvSpPr>
          <p:cNvPr id="7" name="Rettangolo 6"/>
          <p:cNvSpPr/>
          <p:nvPr/>
        </p:nvSpPr>
        <p:spPr>
          <a:xfrm>
            <a:off x="1331640" y="3861048"/>
            <a:ext cx="1440160" cy="79208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The </a:t>
            </a:r>
            <a:r>
              <a:rPr lang="it-IT" dirty="0" err="1" smtClean="0">
                <a:solidFill>
                  <a:schemeClr val="tx1"/>
                </a:solidFill>
              </a:rPr>
              <a:t>drivers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dirty="0" err="1" smtClean="0">
                <a:solidFill>
                  <a:schemeClr val="tx1"/>
                </a:solidFill>
              </a:rPr>
              <a:t>must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dirty="0" err="1" smtClean="0">
                <a:solidFill>
                  <a:schemeClr val="tx1"/>
                </a:solidFill>
              </a:rPr>
              <a:t>be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dirty="0" err="1" smtClean="0">
                <a:solidFill>
                  <a:schemeClr val="tx1"/>
                </a:solidFill>
              </a:rPr>
              <a:t>different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1331640" y="4797152"/>
            <a:ext cx="1440160" cy="79208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First full </a:t>
            </a:r>
            <a:r>
              <a:rPr lang="it-IT" dirty="0" err="1" smtClean="0">
                <a:solidFill>
                  <a:schemeClr val="tx1"/>
                </a:solidFill>
              </a:rPr>
              <a:t>season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dirty="0" err="1" smtClean="0">
                <a:solidFill>
                  <a:schemeClr val="tx1"/>
                </a:solidFill>
              </a:rPr>
              <a:t>for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dirty="0" err="1" smtClean="0">
                <a:solidFill>
                  <a:schemeClr val="tx1"/>
                </a:solidFill>
              </a:rPr>
              <a:t>Vettel</a:t>
            </a:r>
            <a:endParaRPr lang="it-IT" dirty="0">
              <a:solidFill>
                <a:schemeClr val="tx1"/>
              </a:solidFill>
            </a:endParaRPr>
          </a:p>
        </p:txBody>
      </p:sp>
      <p:cxnSp>
        <p:nvCxnSpPr>
          <p:cNvPr id="11" name="Connettore 2 10"/>
          <p:cNvCxnSpPr/>
          <p:nvPr/>
        </p:nvCxnSpPr>
        <p:spPr>
          <a:xfrm>
            <a:off x="2771800" y="4437112"/>
            <a:ext cx="576064" cy="360040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/>
          <p:cNvCxnSpPr>
            <a:stCxn id="9" idx="3"/>
          </p:cNvCxnSpPr>
          <p:nvPr/>
        </p:nvCxnSpPr>
        <p:spPr>
          <a:xfrm flipV="1">
            <a:off x="2771800" y="5157192"/>
            <a:ext cx="576064" cy="36004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395536" y="4293096"/>
            <a:ext cx="81369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• </a:t>
            </a:r>
            <a:r>
              <a:rPr lang="it-IT" sz="2800" dirty="0" err="1" smtClean="0"/>
              <a:t>Now</a:t>
            </a:r>
            <a:r>
              <a:rPr lang="it-IT" sz="2800" dirty="0" smtClean="0"/>
              <a:t> </a:t>
            </a:r>
            <a:r>
              <a:rPr lang="it-IT" sz="2800" dirty="0" err="1" smtClean="0"/>
              <a:t>let</a:t>
            </a:r>
            <a:r>
              <a:rPr lang="it-IT" sz="2800" dirty="0" smtClean="0"/>
              <a:t>’s </a:t>
            </a:r>
            <a:r>
              <a:rPr lang="it-IT" sz="2800" dirty="0" err="1" smtClean="0"/>
              <a:t>see</a:t>
            </a:r>
            <a:r>
              <a:rPr lang="it-IT" sz="2800" dirty="0" smtClean="0"/>
              <a:t> </a:t>
            </a:r>
            <a:r>
              <a:rPr lang="it-IT" sz="2800" dirty="0" err="1" smtClean="0"/>
              <a:t>how</a:t>
            </a:r>
            <a:r>
              <a:rPr lang="it-IT" sz="2800" dirty="0" smtClean="0"/>
              <a:t> </a:t>
            </a:r>
            <a:r>
              <a:rPr lang="it-IT" sz="2800" dirty="0" err="1" smtClean="0"/>
              <a:t>this</a:t>
            </a:r>
            <a:r>
              <a:rPr lang="it-IT" sz="2800" dirty="0" smtClean="0"/>
              <a:t> </a:t>
            </a:r>
            <a:r>
              <a:rPr lang="it-IT" sz="2800" dirty="0" err="1" smtClean="0"/>
              <a:t>works</a:t>
            </a:r>
            <a:r>
              <a:rPr lang="it-IT" sz="2800" dirty="0" smtClean="0"/>
              <a:t> in </a:t>
            </a:r>
            <a:r>
              <a:rPr lang="it-IT" sz="2800" dirty="0" err="1" smtClean="0"/>
              <a:t>practice</a:t>
            </a:r>
            <a:r>
              <a:rPr lang="it-IT" sz="2800" dirty="0" smtClean="0"/>
              <a:t> </a:t>
            </a:r>
            <a:r>
              <a:rPr lang="it-IT" sz="2800" dirty="0" err="1" smtClean="0"/>
              <a:t>with</a:t>
            </a:r>
            <a:r>
              <a:rPr lang="it-IT" sz="2800" dirty="0" smtClean="0"/>
              <a:t> a live </a:t>
            </a:r>
            <a:r>
              <a:rPr lang="it-IT" sz="2800" dirty="0" err="1" smtClean="0"/>
              <a:t>demonstration</a:t>
            </a:r>
            <a:r>
              <a:rPr lang="it-IT" sz="2800" dirty="0" smtClean="0"/>
              <a:t> </a:t>
            </a:r>
            <a:r>
              <a:rPr lang="it-IT" sz="2800" dirty="0" err="1" smtClean="0"/>
              <a:t>using</a:t>
            </a:r>
            <a:r>
              <a:rPr lang="it-IT" sz="2800" dirty="0" smtClean="0"/>
              <a:t> </a:t>
            </a:r>
            <a:r>
              <a:rPr lang="it-IT" sz="2800" dirty="0" err="1" smtClean="0"/>
              <a:t>Talend</a:t>
            </a:r>
            <a:r>
              <a:rPr lang="it-IT" sz="2800" dirty="0" smtClean="0"/>
              <a:t>!</a:t>
            </a:r>
            <a:endParaRPr lang="it-IT" sz="280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Issue</a:t>
            </a:r>
            <a:r>
              <a:rPr lang="it-IT" dirty="0" smtClean="0"/>
              <a:t> 2: </a:t>
            </a:r>
            <a:r>
              <a:rPr lang="it-IT" dirty="0" err="1" smtClean="0"/>
              <a:t>Vettel</a:t>
            </a:r>
            <a:endParaRPr lang="it-IT" dirty="0"/>
          </a:p>
        </p:txBody>
      </p:sp>
      <p:pic>
        <p:nvPicPr>
          <p:cNvPr id="5" name="Immagine 4" descr="Talend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404664"/>
            <a:ext cx="8316416" cy="35708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611560" y="404664"/>
            <a:ext cx="77048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• </a:t>
            </a:r>
            <a:r>
              <a:rPr lang="it-IT" sz="2800" dirty="0" err="1" smtClean="0"/>
              <a:t>After</a:t>
            </a:r>
            <a:r>
              <a:rPr lang="it-IT" sz="2800" dirty="0" smtClean="0"/>
              <a:t> </a:t>
            </a:r>
            <a:r>
              <a:rPr lang="it-IT" sz="2800" dirty="0" err="1" smtClean="0"/>
              <a:t>integrating</a:t>
            </a:r>
            <a:r>
              <a:rPr lang="it-IT" sz="2800" dirty="0" smtClean="0"/>
              <a:t> </a:t>
            </a:r>
            <a:r>
              <a:rPr lang="it-IT" sz="2800" dirty="0" err="1" smtClean="0"/>
              <a:t>our</a:t>
            </a:r>
            <a:r>
              <a:rPr lang="it-IT" sz="2800" dirty="0" smtClean="0"/>
              <a:t> data, </a:t>
            </a:r>
            <a:r>
              <a:rPr lang="it-IT" sz="2800" dirty="0" err="1" smtClean="0"/>
              <a:t>we</a:t>
            </a:r>
            <a:r>
              <a:rPr lang="it-IT" sz="2800" dirty="0" smtClean="0"/>
              <a:t> </a:t>
            </a:r>
            <a:r>
              <a:rPr lang="it-IT" sz="2800" dirty="0" err="1" smtClean="0"/>
              <a:t>must</a:t>
            </a:r>
            <a:r>
              <a:rPr lang="it-IT" sz="2800" dirty="0" smtClean="0"/>
              <a:t> </a:t>
            </a:r>
            <a:r>
              <a:rPr lang="it-IT" sz="2800" dirty="0" err="1" smtClean="0"/>
              <a:t>query</a:t>
            </a:r>
            <a:r>
              <a:rPr lang="it-IT" sz="2800" dirty="0" smtClean="0"/>
              <a:t> </a:t>
            </a:r>
            <a:r>
              <a:rPr lang="it-IT" sz="2800" dirty="0" err="1" smtClean="0"/>
              <a:t>it</a:t>
            </a:r>
            <a:r>
              <a:rPr lang="it-IT" sz="2800" dirty="0" smtClean="0"/>
              <a:t> in </a:t>
            </a:r>
            <a:r>
              <a:rPr lang="it-IT" sz="2800" dirty="0" err="1" smtClean="0"/>
              <a:t>order</a:t>
            </a:r>
            <a:r>
              <a:rPr lang="it-IT" sz="2800" dirty="0" smtClean="0"/>
              <a:t> </a:t>
            </a:r>
            <a:r>
              <a:rPr lang="it-IT" sz="2800" dirty="0" err="1" smtClean="0"/>
              <a:t>to</a:t>
            </a:r>
            <a:r>
              <a:rPr lang="it-IT" sz="2800" dirty="0" smtClean="0"/>
              <a:t> </a:t>
            </a:r>
            <a:r>
              <a:rPr lang="it-IT" sz="2800" dirty="0" err="1" smtClean="0"/>
              <a:t>count</a:t>
            </a:r>
            <a:r>
              <a:rPr lang="it-IT" sz="2800" dirty="0" smtClean="0"/>
              <a:t> </a:t>
            </a:r>
            <a:r>
              <a:rPr lang="it-IT" sz="2800" dirty="0" err="1" smtClean="0"/>
              <a:t>how</a:t>
            </a:r>
            <a:r>
              <a:rPr lang="it-IT" sz="2800" dirty="0" smtClean="0"/>
              <a:t> </a:t>
            </a:r>
            <a:r>
              <a:rPr lang="it-IT" sz="2800" dirty="0" err="1" smtClean="0"/>
              <a:t>many</a:t>
            </a:r>
            <a:r>
              <a:rPr lang="it-IT" sz="2800" dirty="0" smtClean="0"/>
              <a:t> </a:t>
            </a:r>
            <a:r>
              <a:rPr lang="it-IT" sz="2800" dirty="0" err="1" smtClean="0"/>
              <a:t>times</a:t>
            </a:r>
            <a:r>
              <a:rPr lang="it-IT" sz="2800" dirty="0" smtClean="0"/>
              <a:t> </a:t>
            </a:r>
            <a:r>
              <a:rPr lang="it-IT" sz="2800" dirty="0" err="1" smtClean="0"/>
              <a:t>Vettel</a:t>
            </a:r>
            <a:r>
              <a:rPr lang="it-IT" sz="2800" dirty="0" smtClean="0"/>
              <a:t> </a:t>
            </a:r>
            <a:r>
              <a:rPr lang="it-IT" sz="2800" dirty="0" err="1" smtClean="0"/>
              <a:t>has</a:t>
            </a:r>
            <a:r>
              <a:rPr lang="it-IT" sz="2800" dirty="0" smtClean="0"/>
              <a:t> </a:t>
            </a:r>
            <a:r>
              <a:rPr lang="it-IT" sz="2800" dirty="0" err="1" smtClean="0"/>
              <a:t>placed</a:t>
            </a:r>
            <a:r>
              <a:rPr lang="it-IT" sz="2800" dirty="0" smtClean="0"/>
              <a:t> </a:t>
            </a:r>
            <a:r>
              <a:rPr lang="it-IT" sz="2800" dirty="0" err="1" smtClean="0"/>
              <a:t>better</a:t>
            </a:r>
            <a:r>
              <a:rPr lang="it-IT" sz="2800" dirty="0" smtClean="0"/>
              <a:t> </a:t>
            </a:r>
            <a:r>
              <a:rPr lang="it-IT" sz="2800" dirty="0" err="1" smtClean="0"/>
              <a:t>than</a:t>
            </a:r>
            <a:r>
              <a:rPr lang="it-IT" sz="2800" dirty="0" smtClean="0"/>
              <a:t> </a:t>
            </a:r>
            <a:r>
              <a:rPr lang="it-IT" sz="2800" dirty="0" err="1" smtClean="0"/>
              <a:t>his</a:t>
            </a:r>
            <a:r>
              <a:rPr lang="it-IT" sz="2800" dirty="0" smtClean="0"/>
              <a:t> </a:t>
            </a:r>
            <a:r>
              <a:rPr lang="it-IT" sz="2800" dirty="0" err="1" smtClean="0"/>
              <a:t>teammate</a:t>
            </a:r>
            <a:r>
              <a:rPr lang="it-IT" sz="2800" dirty="0" smtClean="0"/>
              <a:t> per </a:t>
            </a:r>
            <a:r>
              <a:rPr lang="it-IT" sz="2800" dirty="0" err="1" smtClean="0"/>
              <a:t>season</a:t>
            </a:r>
            <a:r>
              <a:rPr lang="it-IT" sz="2800" dirty="0" smtClean="0"/>
              <a:t>. </a:t>
            </a:r>
            <a:r>
              <a:rPr lang="it-IT" sz="2800" dirty="0" err="1" smtClean="0"/>
              <a:t>Again</a:t>
            </a:r>
            <a:r>
              <a:rPr lang="it-IT" sz="2800" dirty="0" smtClean="0"/>
              <a:t>, </a:t>
            </a:r>
            <a:r>
              <a:rPr lang="it-IT" sz="2800" dirty="0" err="1" smtClean="0"/>
              <a:t>we</a:t>
            </a:r>
            <a:r>
              <a:rPr lang="it-IT" sz="2800" dirty="0" smtClean="0"/>
              <a:t> can </a:t>
            </a:r>
            <a:r>
              <a:rPr lang="it-IT" sz="2800" dirty="0" err="1" smtClean="0"/>
              <a:t>use</a:t>
            </a:r>
            <a:r>
              <a:rPr lang="it-IT" sz="2800" dirty="0" smtClean="0"/>
              <a:t> a </a:t>
            </a:r>
            <a:r>
              <a:rPr lang="it-IT" sz="2800" dirty="0" err="1" smtClean="0"/>
              <a:t>graph</a:t>
            </a:r>
            <a:r>
              <a:rPr lang="it-IT" sz="2800" dirty="0" smtClean="0"/>
              <a:t> database </a:t>
            </a:r>
            <a:r>
              <a:rPr lang="it-IT" sz="2800" dirty="0" err="1" smtClean="0"/>
              <a:t>like</a:t>
            </a:r>
            <a:r>
              <a:rPr lang="it-IT" sz="2800" dirty="0" smtClean="0"/>
              <a:t> Neo4j</a:t>
            </a:r>
            <a:endParaRPr lang="it-IT" sz="280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Issue</a:t>
            </a:r>
            <a:r>
              <a:rPr lang="it-IT" dirty="0" smtClean="0"/>
              <a:t> 2: </a:t>
            </a:r>
            <a:r>
              <a:rPr lang="it-IT" dirty="0" err="1" smtClean="0"/>
              <a:t>Vettel</a:t>
            </a:r>
            <a:endParaRPr lang="it-IT" dirty="0"/>
          </a:p>
        </p:txBody>
      </p:sp>
      <p:cxnSp>
        <p:nvCxnSpPr>
          <p:cNvPr id="9" name="Connettore 7 8"/>
          <p:cNvCxnSpPr>
            <a:endCxn id="10" idx="1"/>
          </p:cNvCxnSpPr>
          <p:nvPr/>
        </p:nvCxnSpPr>
        <p:spPr>
          <a:xfrm>
            <a:off x="683568" y="2996952"/>
            <a:ext cx="1512168" cy="1107231"/>
          </a:xfrm>
          <a:prstGeom prst="curvedConnector3">
            <a:avLst>
              <a:gd name="adj1" fmla="val 694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magine 7" descr="vettelAgainstTeamma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2564904"/>
            <a:ext cx="8676456" cy="4261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magine 9" descr="vettelAgainstTeammateGraph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95736" y="3501008"/>
            <a:ext cx="6603175" cy="12063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CasellaDiTesto 14"/>
          <p:cNvSpPr txBox="1"/>
          <p:nvPr/>
        </p:nvSpPr>
        <p:spPr>
          <a:xfrm>
            <a:off x="611560" y="4941168"/>
            <a:ext cx="7128792" cy="954107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• </a:t>
            </a:r>
            <a:r>
              <a:rPr lang="it-IT" sz="2800" dirty="0" err="1" smtClean="0"/>
              <a:t>We</a:t>
            </a:r>
            <a:r>
              <a:rPr lang="it-IT" sz="2800" dirty="0" smtClean="0"/>
              <a:t> can </a:t>
            </a:r>
            <a:r>
              <a:rPr lang="it-IT" sz="2800" dirty="0" err="1" smtClean="0"/>
              <a:t>still</a:t>
            </a:r>
            <a:r>
              <a:rPr lang="it-IT" sz="2800" dirty="0" smtClean="0"/>
              <a:t> </a:t>
            </a:r>
            <a:r>
              <a:rPr lang="it-IT" sz="2800" dirty="0" err="1" smtClean="0"/>
              <a:t>use</a:t>
            </a:r>
            <a:r>
              <a:rPr lang="it-IT" sz="2800" dirty="0" smtClean="0"/>
              <a:t> </a:t>
            </a:r>
            <a:r>
              <a:rPr lang="it-IT" sz="2800" dirty="0" err="1" smtClean="0"/>
              <a:t>Talend</a:t>
            </a:r>
            <a:r>
              <a:rPr lang="it-IT" sz="2800" dirty="0" smtClean="0"/>
              <a:t>’s </a:t>
            </a:r>
            <a:r>
              <a:rPr lang="it-IT" sz="2800" dirty="0" err="1" smtClean="0"/>
              <a:t>transformation</a:t>
            </a:r>
            <a:r>
              <a:rPr lang="it-IT" sz="2800" dirty="0" smtClean="0"/>
              <a:t> </a:t>
            </a:r>
            <a:r>
              <a:rPr lang="it-IT" sz="2800" dirty="0" err="1" smtClean="0"/>
              <a:t>tools</a:t>
            </a:r>
            <a:r>
              <a:rPr lang="it-IT" sz="2800" dirty="0" smtClean="0"/>
              <a:t> </a:t>
            </a:r>
            <a:r>
              <a:rPr lang="it-IT" sz="2800" dirty="0" err="1" smtClean="0"/>
              <a:t>however</a:t>
            </a:r>
            <a:r>
              <a:rPr lang="it-IT" sz="2800" dirty="0" smtClean="0"/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395536" y="4581128"/>
            <a:ext cx="81369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• </a:t>
            </a:r>
            <a:r>
              <a:rPr lang="it-IT" sz="2800" dirty="0" err="1" smtClean="0"/>
              <a:t>Now</a:t>
            </a:r>
            <a:r>
              <a:rPr lang="it-IT" sz="2800" dirty="0" smtClean="0"/>
              <a:t> </a:t>
            </a:r>
            <a:r>
              <a:rPr lang="it-IT" sz="2800" dirty="0" err="1" smtClean="0"/>
              <a:t>let</a:t>
            </a:r>
            <a:r>
              <a:rPr lang="it-IT" sz="2800" dirty="0" smtClean="0"/>
              <a:t>’s </a:t>
            </a:r>
            <a:r>
              <a:rPr lang="it-IT" sz="2800" dirty="0" err="1" smtClean="0"/>
              <a:t>see</a:t>
            </a:r>
            <a:r>
              <a:rPr lang="it-IT" sz="2800" dirty="0" smtClean="0"/>
              <a:t> </a:t>
            </a:r>
            <a:r>
              <a:rPr lang="it-IT" sz="2800" dirty="0" err="1" smtClean="0"/>
              <a:t>how</a:t>
            </a:r>
            <a:r>
              <a:rPr lang="it-IT" sz="2800" dirty="0" smtClean="0"/>
              <a:t> </a:t>
            </a:r>
            <a:r>
              <a:rPr lang="it-IT" sz="2800" dirty="0" err="1" smtClean="0"/>
              <a:t>this</a:t>
            </a:r>
            <a:r>
              <a:rPr lang="it-IT" sz="2800" dirty="0" smtClean="0"/>
              <a:t> </a:t>
            </a:r>
            <a:r>
              <a:rPr lang="it-IT" sz="2800" dirty="0" err="1" smtClean="0"/>
              <a:t>works</a:t>
            </a:r>
            <a:r>
              <a:rPr lang="it-IT" sz="2800" dirty="0" smtClean="0"/>
              <a:t> in </a:t>
            </a:r>
            <a:r>
              <a:rPr lang="it-IT" sz="2800" dirty="0" err="1" smtClean="0"/>
              <a:t>practice</a:t>
            </a:r>
            <a:r>
              <a:rPr lang="it-IT" sz="2800" dirty="0" smtClean="0"/>
              <a:t> </a:t>
            </a:r>
            <a:r>
              <a:rPr lang="it-IT" sz="2800" dirty="0" err="1" smtClean="0"/>
              <a:t>with</a:t>
            </a:r>
            <a:r>
              <a:rPr lang="it-IT" sz="2800" dirty="0" smtClean="0"/>
              <a:t> a live </a:t>
            </a:r>
            <a:r>
              <a:rPr lang="it-IT" sz="2800" dirty="0" err="1" smtClean="0"/>
              <a:t>demonstration</a:t>
            </a:r>
            <a:r>
              <a:rPr lang="it-IT" sz="2800" dirty="0" smtClean="0"/>
              <a:t> </a:t>
            </a:r>
            <a:r>
              <a:rPr lang="it-IT" sz="2800" dirty="0" err="1" smtClean="0"/>
              <a:t>using</a:t>
            </a:r>
            <a:r>
              <a:rPr lang="it-IT" sz="2800" dirty="0" smtClean="0"/>
              <a:t> </a:t>
            </a:r>
            <a:r>
              <a:rPr lang="it-IT" sz="2800" dirty="0" err="1" smtClean="0"/>
              <a:t>Talend</a:t>
            </a:r>
            <a:r>
              <a:rPr lang="it-IT" sz="2800" dirty="0" smtClean="0"/>
              <a:t>!</a:t>
            </a:r>
            <a:endParaRPr lang="it-IT" sz="280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Issue</a:t>
            </a:r>
            <a:r>
              <a:rPr lang="it-IT" dirty="0" smtClean="0"/>
              <a:t> 2: </a:t>
            </a:r>
            <a:r>
              <a:rPr lang="it-IT" dirty="0" err="1" smtClean="0"/>
              <a:t>Vettel</a:t>
            </a:r>
            <a:endParaRPr lang="it-IT" dirty="0"/>
          </a:p>
        </p:txBody>
      </p:sp>
      <p:pic>
        <p:nvPicPr>
          <p:cNvPr id="8" name="Immagine 7" descr="Talend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404664"/>
            <a:ext cx="8208912" cy="38721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611560" y="404664"/>
            <a:ext cx="7704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 smtClean="0">
                <a:solidFill>
                  <a:srgbClr val="FF0000"/>
                </a:solidFill>
              </a:rPr>
              <a:t>CONCLUSIONS</a:t>
            </a:r>
            <a:endParaRPr lang="it-IT" sz="3600" dirty="0">
              <a:solidFill>
                <a:srgbClr val="FF0000"/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Issue</a:t>
            </a:r>
            <a:r>
              <a:rPr lang="it-IT" dirty="0" smtClean="0"/>
              <a:t> 2: </a:t>
            </a:r>
            <a:r>
              <a:rPr lang="it-IT" dirty="0" err="1" smtClean="0"/>
              <a:t>Vettel</a:t>
            </a:r>
            <a:endParaRPr lang="it-IT" dirty="0"/>
          </a:p>
        </p:txBody>
      </p:sp>
      <p:pic>
        <p:nvPicPr>
          <p:cNvPr id="7" name="Immagine 6" descr="vettelAgainstTeammateResul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1700808"/>
            <a:ext cx="3593651" cy="33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CasellaDiTesto 8"/>
          <p:cNvSpPr txBox="1"/>
          <p:nvPr/>
        </p:nvSpPr>
        <p:spPr>
          <a:xfrm>
            <a:off x="4644008" y="1628800"/>
            <a:ext cx="4104456" cy="353943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• </a:t>
            </a:r>
            <a:r>
              <a:rPr lang="it-IT" sz="2800" dirty="0" err="1" smtClean="0"/>
              <a:t>Even</a:t>
            </a:r>
            <a:r>
              <a:rPr lang="it-IT" sz="2800" dirty="0" smtClean="0"/>
              <a:t> </a:t>
            </a:r>
            <a:r>
              <a:rPr lang="it-IT" sz="2800" dirty="0" err="1" smtClean="0"/>
              <a:t>though</a:t>
            </a:r>
            <a:r>
              <a:rPr lang="it-IT" sz="2800" dirty="0" smtClean="0"/>
              <a:t> </a:t>
            </a:r>
            <a:r>
              <a:rPr lang="it-IT" sz="2800" dirty="0" err="1" smtClean="0"/>
              <a:t>Vettel</a:t>
            </a:r>
            <a:r>
              <a:rPr lang="it-IT" sz="2800" dirty="0" smtClean="0"/>
              <a:t> </a:t>
            </a:r>
            <a:r>
              <a:rPr lang="it-IT" sz="2800" dirty="0" err="1" smtClean="0"/>
              <a:t>had</a:t>
            </a:r>
            <a:r>
              <a:rPr lang="it-IT" sz="2800" dirty="0" smtClean="0"/>
              <a:t> a hard </a:t>
            </a:r>
            <a:r>
              <a:rPr lang="it-IT" sz="2800" dirty="0" err="1" smtClean="0"/>
              <a:t>time</a:t>
            </a:r>
            <a:r>
              <a:rPr lang="it-IT" sz="2800" dirty="0" smtClean="0"/>
              <a:t> </a:t>
            </a:r>
            <a:r>
              <a:rPr lang="it-IT" sz="2800" dirty="0" err="1" smtClean="0"/>
              <a:t>against</a:t>
            </a:r>
            <a:r>
              <a:rPr lang="it-IT" sz="2800" dirty="0" smtClean="0"/>
              <a:t> </a:t>
            </a:r>
            <a:r>
              <a:rPr lang="it-IT" sz="2800" dirty="0" err="1" smtClean="0"/>
              <a:t>Leclerc</a:t>
            </a:r>
            <a:r>
              <a:rPr lang="it-IT" sz="2800" dirty="0" smtClean="0"/>
              <a:t>, </a:t>
            </a:r>
            <a:r>
              <a:rPr lang="it-IT" sz="2800" dirty="0" err="1" smtClean="0"/>
              <a:t>it</a:t>
            </a:r>
            <a:r>
              <a:rPr lang="it-IT" sz="2800" dirty="0" smtClean="0"/>
              <a:t> </a:t>
            </a:r>
            <a:r>
              <a:rPr lang="it-IT" sz="2800" dirty="0" err="1" smtClean="0"/>
              <a:t>was</a:t>
            </a:r>
            <a:r>
              <a:rPr lang="it-IT" sz="2800" dirty="0" smtClean="0"/>
              <a:t> </a:t>
            </a:r>
            <a:r>
              <a:rPr lang="it-IT" sz="2800" dirty="0" err="1" smtClean="0"/>
              <a:t>surprising</a:t>
            </a:r>
            <a:r>
              <a:rPr lang="it-IT" sz="2800" dirty="0" smtClean="0"/>
              <a:t> </a:t>
            </a:r>
            <a:r>
              <a:rPr lang="it-IT" sz="2800" dirty="0" err="1" smtClean="0"/>
              <a:t>to</a:t>
            </a:r>
            <a:r>
              <a:rPr lang="it-IT" sz="2800" dirty="0" smtClean="0"/>
              <a:t> </a:t>
            </a:r>
            <a:r>
              <a:rPr lang="it-IT" sz="2800" dirty="0" err="1" smtClean="0"/>
              <a:t>learn</a:t>
            </a:r>
            <a:r>
              <a:rPr lang="it-IT" sz="2800" dirty="0" smtClean="0"/>
              <a:t> </a:t>
            </a:r>
            <a:r>
              <a:rPr lang="it-IT" sz="2800" dirty="0" err="1" smtClean="0"/>
              <a:t>that</a:t>
            </a:r>
            <a:r>
              <a:rPr lang="it-IT" sz="2800" dirty="0" smtClean="0"/>
              <a:t> </a:t>
            </a:r>
            <a:r>
              <a:rPr lang="it-IT" sz="2800" dirty="0" err="1" smtClean="0"/>
              <a:t>it</a:t>
            </a:r>
            <a:r>
              <a:rPr lang="it-IT" sz="2800" dirty="0" smtClean="0"/>
              <a:t> </a:t>
            </a:r>
            <a:r>
              <a:rPr lang="it-IT" sz="2800" dirty="0" err="1" smtClean="0"/>
              <a:t>wasn</a:t>
            </a:r>
            <a:r>
              <a:rPr lang="it-IT" sz="2800" dirty="0" smtClean="0"/>
              <a:t>’t </a:t>
            </a:r>
            <a:r>
              <a:rPr lang="it-IT" sz="2800" dirty="0" err="1" smtClean="0"/>
              <a:t>any</a:t>
            </a:r>
            <a:r>
              <a:rPr lang="it-IT" sz="2800" dirty="0" smtClean="0"/>
              <a:t> </a:t>
            </a:r>
            <a:r>
              <a:rPr lang="it-IT" sz="2800" dirty="0" err="1" smtClean="0"/>
              <a:t>better</a:t>
            </a:r>
            <a:r>
              <a:rPr lang="it-IT" sz="2800" dirty="0" smtClean="0"/>
              <a:t> last </a:t>
            </a:r>
            <a:r>
              <a:rPr lang="it-IT" sz="2800" dirty="0" err="1" smtClean="0"/>
              <a:t>year</a:t>
            </a:r>
            <a:r>
              <a:rPr lang="it-IT" sz="2800" dirty="0" smtClean="0"/>
              <a:t> or in 2014, </a:t>
            </a:r>
            <a:r>
              <a:rPr lang="it-IT" sz="2800" dirty="0" err="1" smtClean="0"/>
              <a:t>where</a:t>
            </a:r>
            <a:r>
              <a:rPr lang="it-IT" sz="2800" dirty="0" smtClean="0"/>
              <a:t> </a:t>
            </a:r>
            <a:r>
              <a:rPr lang="it-IT" sz="2800" dirty="0" err="1" smtClean="0"/>
              <a:t>Ricciardo</a:t>
            </a:r>
            <a:r>
              <a:rPr lang="it-IT" sz="2800" dirty="0" smtClean="0"/>
              <a:t> </a:t>
            </a:r>
            <a:r>
              <a:rPr lang="it-IT" sz="2800" dirty="0" err="1" smtClean="0"/>
              <a:t>clearly</a:t>
            </a:r>
            <a:r>
              <a:rPr lang="it-IT" sz="2800" dirty="0" smtClean="0"/>
              <a:t> </a:t>
            </a:r>
            <a:r>
              <a:rPr lang="it-IT" sz="2800" dirty="0" err="1" smtClean="0"/>
              <a:t>gave</a:t>
            </a:r>
            <a:r>
              <a:rPr lang="it-IT" sz="2800" dirty="0" smtClean="0"/>
              <a:t> a </a:t>
            </a:r>
            <a:r>
              <a:rPr lang="it-IT" sz="2800" dirty="0" err="1" smtClean="0"/>
              <a:t>stronger</a:t>
            </a:r>
            <a:r>
              <a:rPr lang="it-IT" sz="2800" dirty="0" smtClean="0"/>
              <a:t> performance!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2627784" y="2204864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smtClean="0">
                <a:solidFill>
                  <a:srgbClr val="FF0000"/>
                </a:solidFill>
              </a:rPr>
              <a:t>POTENTIAL ISSUE 3</a:t>
            </a:r>
            <a:endParaRPr lang="it-IT" sz="3200" dirty="0">
              <a:solidFill>
                <a:srgbClr val="FF0000"/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Issue</a:t>
            </a:r>
            <a:r>
              <a:rPr lang="it-IT" dirty="0" smtClean="0"/>
              <a:t> 3: </a:t>
            </a:r>
            <a:r>
              <a:rPr lang="it-IT" dirty="0" err="1" smtClean="0"/>
              <a:t>Speed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683568" y="2708920"/>
            <a:ext cx="7776864" cy="76944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4400" dirty="0" smtClean="0"/>
              <a:t>Are </a:t>
            </a:r>
            <a:r>
              <a:rPr lang="it-IT" sz="4400" dirty="0" err="1" smtClean="0"/>
              <a:t>we</a:t>
            </a:r>
            <a:r>
              <a:rPr lang="it-IT" sz="4400" dirty="0" smtClean="0"/>
              <a:t> </a:t>
            </a:r>
            <a:r>
              <a:rPr lang="it-IT" sz="4400" dirty="0" err="1" smtClean="0"/>
              <a:t>slower</a:t>
            </a:r>
            <a:r>
              <a:rPr lang="it-IT" sz="4400" dirty="0" smtClean="0"/>
              <a:t> </a:t>
            </a:r>
            <a:r>
              <a:rPr lang="it-IT" sz="4400" dirty="0" err="1" smtClean="0"/>
              <a:t>than</a:t>
            </a:r>
            <a:r>
              <a:rPr lang="it-IT" sz="4400" dirty="0" smtClean="0"/>
              <a:t> Mercedes?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611560" y="404664"/>
            <a:ext cx="77048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• </a:t>
            </a:r>
            <a:r>
              <a:rPr lang="it-IT" sz="2800" dirty="0" err="1" smtClean="0"/>
              <a:t>It</a:t>
            </a:r>
            <a:r>
              <a:rPr lang="it-IT" sz="2800" dirty="0" smtClean="0"/>
              <a:t>’s </a:t>
            </a:r>
            <a:r>
              <a:rPr lang="it-IT" sz="2800" dirty="0" err="1" smtClean="0"/>
              <a:t>not</a:t>
            </a:r>
            <a:r>
              <a:rPr lang="it-IT" sz="2800" dirty="0" smtClean="0"/>
              <a:t> a secret </a:t>
            </a:r>
            <a:r>
              <a:rPr lang="it-IT" sz="2800" dirty="0" err="1" smtClean="0"/>
              <a:t>that</a:t>
            </a:r>
            <a:r>
              <a:rPr lang="it-IT" sz="2800" dirty="0" smtClean="0"/>
              <a:t> Mercedes </a:t>
            </a:r>
            <a:r>
              <a:rPr lang="it-IT" sz="2800" dirty="0" err="1" smtClean="0"/>
              <a:t>is</a:t>
            </a:r>
            <a:r>
              <a:rPr lang="it-IT" sz="2800" dirty="0" smtClean="0"/>
              <a:t> </a:t>
            </a:r>
            <a:r>
              <a:rPr lang="it-IT" sz="2800" dirty="0" err="1" smtClean="0"/>
              <a:t>dominating</a:t>
            </a:r>
            <a:r>
              <a:rPr lang="it-IT" sz="2800" dirty="0" smtClean="0"/>
              <a:t> the </a:t>
            </a:r>
            <a:r>
              <a:rPr lang="it-IT" sz="2800" dirty="0" err="1" smtClean="0"/>
              <a:t>recent</a:t>
            </a:r>
            <a:r>
              <a:rPr lang="it-IT" sz="2800" dirty="0" smtClean="0"/>
              <a:t> era </a:t>
            </a:r>
            <a:r>
              <a:rPr lang="it-IT" sz="2800" dirty="0" err="1" smtClean="0"/>
              <a:t>of</a:t>
            </a:r>
            <a:r>
              <a:rPr lang="it-IT" sz="2800" dirty="0" smtClean="0"/>
              <a:t> Formula 1.</a:t>
            </a:r>
            <a:endParaRPr lang="it-IT" sz="280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Issue</a:t>
            </a:r>
            <a:r>
              <a:rPr lang="it-IT" dirty="0" smtClean="0"/>
              <a:t> 3: </a:t>
            </a:r>
            <a:r>
              <a:rPr lang="it-IT" dirty="0" err="1" smtClean="0"/>
              <a:t>Speed</a:t>
            </a:r>
            <a:endParaRPr lang="it-IT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683568" y="4365104"/>
            <a:ext cx="7848872" cy="138499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WHAT I WANT TO KNOW</a:t>
            </a:r>
          </a:p>
          <a:p>
            <a:pPr algn="ctr"/>
            <a:r>
              <a:rPr lang="it-IT" sz="2800" dirty="0" err="1" smtClean="0"/>
              <a:t>Is</a:t>
            </a:r>
            <a:r>
              <a:rPr lang="it-IT" sz="2800" dirty="0" smtClean="0"/>
              <a:t> </a:t>
            </a:r>
            <a:r>
              <a:rPr lang="it-IT" sz="2800" dirty="0" err="1" smtClean="0"/>
              <a:t>this</a:t>
            </a:r>
            <a:r>
              <a:rPr lang="it-IT" sz="2800" dirty="0" smtClean="0"/>
              <a:t> the </a:t>
            </a:r>
            <a:r>
              <a:rPr lang="it-IT" sz="2800" dirty="0" err="1" smtClean="0"/>
              <a:t>result</a:t>
            </a:r>
            <a:r>
              <a:rPr lang="it-IT" sz="2800" dirty="0" smtClean="0"/>
              <a:t> </a:t>
            </a:r>
            <a:r>
              <a:rPr lang="it-IT" sz="2800" dirty="0" err="1" smtClean="0"/>
              <a:t>of</a:t>
            </a:r>
            <a:r>
              <a:rPr lang="it-IT" sz="2800" dirty="0" smtClean="0"/>
              <a:t> </a:t>
            </a:r>
            <a:r>
              <a:rPr lang="it-IT" sz="2800" dirty="0" err="1" smtClean="0"/>
              <a:t>unlucky</a:t>
            </a:r>
            <a:r>
              <a:rPr lang="it-IT" sz="2800" dirty="0" smtClean="0"/>
              <a:t> </a:t>
            </a:r>
            <a:r>
              <a:rPr lang="it-IT" sz="2800" dirty="0" err="1" smtClean="0"/>
              <a:t>circumstances</a:t>
            </a:r>
            <a:r>
              <a:rPr lang="it-IT" sz="2800" dirty="0" smtClean="0"/>
              <a:t> or </a:t>
            </a:r>
            <a:r>
              <a:rPr lang="it-IT" sz="2800" dirty="0" err="1" smtClean="0"/>
              <a:t>is</a:t>
            </a:r>
            <a:r>
              <a:rPr lang="it-IT" sz="2800" dirty="0" smtClean="0"/>
              <a:t> </a:t>
            </a:r>
            <a:r>
              <a:rPr lang="it-IT" sz="2800" dirty="0" err="1" smtClean="0"/>
              <a:t>our</a:t>
            </a:r>
            <a:r>
              <a:rPr lang="it-IT" sz="2800" dirty="0" smtClean="0"/>
              <a:t> </a:t>
            </a:r>
            <a:r>
              <a:rPr lang="it-IT" sz="2800" dirty="0" err="1" smtClean="0"/>
              <a:t>car</a:t>
            </a:r>
            <a:r>
              <a:rPr lang="it-IT" sz="2800" dirty="0" smtClean="0"/>
              <a:t> just </a:t>
            </a:r>
            <a:r>
              <a:rPr lang="it-IT" sz="2800" dirty="0" err="1" smtClean="0"/>
              <a:t>slower</a:t>
            </a:r>
            <a:r>
              <a:rPr lang="it-IT" sz="2800" dirty="0" smtClean="0"/>
              <a:t>?</a:t>
            </a:r>
          </a:p>
        </p:txBody>
      </p:sp>
      <p:pic>
        <p:nvPicPr>
          <p:cNvPr id="8" name="Immagine 7" descr="MercedesSeason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39752" y="1484784"/>
            <a:ext cx="4371629" cy="28388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611560" y="404664"/>
            <a:ext cx="77048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• The </a:t>
            </a:r>
            <a:r>
              <a:rPr lang="it-IT" sz="2800" dirty="0" err="1" smtClean="0"/>
              <a:t>objective</a:t>
            </a:r>
            <a:r>
              <a:rPr lang="it-IT" sz="2800" dirty="0" smtClean="0"/>
              <a:t> </a:t>
            </a:r>
            <a:r>
              <a:rPr lang="it-IT" sz="2800" dirty="0" err="1" smtClean="0"/>
              <a:t>of</a:t>
            </a:r>
            <a:r>
              <a:rPr lang="it-IT" sz="2800" dirty="0" smtClean="0"/>
              <a:t> </a:t>
            </a:r>
            <a:r>
              <a:rPr lang="it-IT" sz="2800" dirty="0" err="1" smtClean="0"/>
              <a:t>this</a:t>
            </a:r>
            <a:r>
              <a:rPr lang="it-IT" sz="2800" dirty="0" smtClean="0"/>
              <a:t> </a:t>
            </a:r>
            <a:r>
              <a:rPr lang="it-IT" sz="2800" dirty="0" err="1" smtClean="0"/>
              <a:t>exercise</a:t>
            </a:r>
            <a:r>
              <a:rPr lang="it-IT" sz="2800" dirty="0" smtClean="0"/>
              <a:t> </a:t>
            </a:r>
            <a:r>
              <a:rPr lang="it-IT" sz="2800" dirty="0" err="1" smtClean="0"/>
              <a:t>will</a:t>
            </a:r>
            <a:r>
              <a:rPr lang="it-IT" sz="2800" dirty="0" smtClean="0"/>
              <a:t> </a:t>
            </a:r>
            <a:r>
              <a:rPr lang="it-IT" sz="2800" dirty="0" err="1" smtClean="0"/>
              <a:t>be</a:t>
            </a:r>
            <a:r>
              <a:rPr lang="it-IT" sz="2800" dirty="0" smtClean="0"/>
              <a:t> </a:t>
            </a:r>
            <a:r>
              <a:rPr lang="it-IT" sz="2800" dirty="0" err="1" smtClean="0"/>
              <a:t>to</a:t>
            </a:r>
            <a:r>
              <a:rPr lang="it-IT" sz="2800" dirty="0" smtClean="0"/>
              <a:t> </a:t>
            </a:r>
            <a:r>
              <a:rPr lang="it-IT" sz="2800" dirty="0" err="1" smtClean="0"/>
              <a:t>collect</a:t>
            </a:r>
            <a:r>
              <a:rPr lang="it-IT" sz="2800" dirty="0" smtClean="0"/>
              <a:t> </a:t>
            </a:r>
            <a:r>
              <a:rPr lang="it-IT" sz="2800" dirty="0" err="1" smtClean="0"/>
              <a:t>all</a:t>
            </a:r>
            <a:r>
              <a:rPr lang="it-IT" sz="2800" dirty="0" smtClean="0"/>
              <a:t> </a:t>
            </a:r>
            <a:r>
              <a:rPr lang="it-IT" sz="2800" dirty="0" err="1" smtClean="0"/>
              <a:t>fastest</a:t>
            </a:r>
            <a:r>
              <a:rPr lang="it-IT" sz="2800" dirty="0" smtClean="0"/>
              <a:t> </a:t>
            </a:r>
            <a:r>
              <a:rPr lang="it-IT" sz="2800" dirty="0" err="1" smtClean="0"/>
              <a:t>laps</a:t>
            </a:r>
            <a:r>
              <a:rPr lang="it-IT" sz="2800" dirty="0" smtClean="0"/>
              <a:t> </a:t>
            </a:r>
            <a:r>
              <a:rPr lang="it-IT" sz="2800" dirty="0" err="1" smtClean="0"/>
              <a:t>during</a:t>
            </a:r>
            <a:r>
              <a:rPr lang="it-IT" sz="2800" dirty="0" smtClean="0"/>
              <a:t> </a:t>
            </a:r>
            <a:r>
              <a:rPr lang="it-IT" sz="2800" dirty="0" err="1" smtClean="0"/>
              <a:t>races</a:t>
            </a:r>
            <a:r>
              <a:rPr lang="it-IT" sz="2800" dirty="0" smtClean="0"/>
              <a:t> </a:t>
            </a:r>
            <a:r>
              <a:rPr lang="it-IT" sz="2800" dirty="0" err="1" smtClean="0"/>
              <a:t>from</a:t>
            </a:r>
            <a:r>
              <a:rPr lang="it-IT" sz="2800" dirty="0" smtClean="0"/>
              <a:t> </a:t>
            </a:r>
            <a:r>
              <a:rPr lang="it-IT" sz="2800" dirty="0" err="1" smtClean="0"/>
              <a:t>both</a:t>
            </a:r>
            <a:r>
              <a:rPr lang="it-IT" sz="2800" dirty="0" smtClean="0"/>
              <a:t> Mercedes and Ferrari </a:t>
            </a:r>
            <a:r>
              <a:rPr lang="it-IT" sz="2800" dirty="0" err="1" smtClean="0"/>
              <a:t>since</a:t>
            </a:r>
            <a:r>
              <a:rPr lang="it-IT" sz="2800" dirty="0" smtClean="0"/>
              <a:t> 2014 </a:t>
            </a:r>
            <a:r>
              <a:rPr lang="it-IT" sz="2800" dirty="0" err="1" smtClean="0"/>
              <a:t>by</a:t>
            </a:r>
            <a:r>
              <a:rPr lang="it-IT" sz="2800" dirty="0" smtClean="0"/>
              <a:t> </a:t>
            </a:r>
            <a:r>
              <a:rPr lang="it-IT" sz="2800" dirty="0" err="1" smtClean="0"/>
              <a:t>integrating</a:t>
            </a:r>
            <a:r>
              <a:rPr lang="it-IT" sz="2800" dirty="0" smtClean="0"/>
              <a:t> the .</a:t>
            </a:r>
            <a:r>
              <a:rPr lang="it-IT" sz="2800" dirty="0" err="1" smtClean="0"/>
              <a:t>csv</a:t>
            </a:r>
            <a:r>
              <a:rPr lang="it-IT" sz="2800" dirty="0" smtClean="0"/>
              <a:t> </a:t>
            </a:r>
            <a:r>
              <a:rPr lang="it-IT" sz="2800" dirty="0" err="1" smtClean="0"/>
              <a:t>files</a:t>
            </a:r>
            <a:r>
              <a:rPr lang="it-IT" sz="2800" dirty="0" smtClean="0"/>
              <a:t>. </a:t>
            </a:r>
            <a:r>
              <a:rPr lang="it-IT" sz="2800" dirty="0" err="1" smtClean="0"/>
              <a:t>We</a:t>
            </a:r>
            <a:r>
              <a:rPr lang="it-IT" sz="2800" dirty="0" smtClean="0"/>
              <a:t>’</a:t>
            </a:r>
            <a:r>
              <a:rPr lang="it-IT" sz="2800" dirty="0" err="1" smtClean="0"/>
              <a:t>ll</a:t>
            </a:r>
            <a:r>
              <a:rPr lang="it-IT" sz="2800" dirty="0" smtClean="0"/>
              <a:t> </a:t>
            </a:r>
            <a:r>
              <a:rPr lang="it-IT" sz="2800" dirty="0" err="1" smtClean="0"/>
              <a:t>then</a:t>
            </a:r>
            <a:r>
              <a:rPr lang="it-IT" sz="2800" dirty="0" smtClean="0"/>
              <a:t> </a:t>
            </a:r>
            <a:r>
              <a:rPr lang="it-IT" sz="2800" dirty="0" err="1" smtClean="0"/>
              <a:t>use</a:t>
            </a:r>
            <a:r>
              <a:rPr lang="it-IT" sz="2800" dirty="0" smtClean="0"/>
              <a:t> the output </a:t>
            </a:r>
            <a:r>
              <a:rPr lang="it-IT" sz="2800" dirty="0" err="1" smtClean="0"/>
              <a:t>to</a:t>
            </a:r>
            <a:r>
              <a:rPr lang="it-IT" sz="2800" dirty="0" smtClean="0"/>
              <a:t> </a:t>
            </a:r>
            <a:r>
              <a:rPr lang="it-IT" sz="2800" dirty="0" err="1" smtClean="0"/>
              <a:t>filter</a:t>
            </a:r>
            <a:r>
              <a:rPr lang="it-IT" sz="2800" dirty="0" smtClean="0"/>
              <a:t> the </a:t>
            </a:r>
            <a:r>
              <a:rPr lang="it-IT" sz="2800" dirty="0" err="1" smtClean="0"/>
              <a:t>races</a:t>
            </a:r>
            <a:r>
              <a:rPr lang="it-IT" sz="2800" dirty="0" smtClean="0"/>
              <a:t> </a:t>
            </a:r>
            <a:r>
              <a:rPr lang="it-IT" sz="2800" dirty="0" err="1" smtClean="0"/>
              <a:t>where</a:t>
            </a:r>
            <a:r>
              <a:rPr lang="it-IT" sz="2800" dirty="0" smtClean="0"/>
              <a:t> </a:t>
            </a:r>
            <a:r>
              <a:rPr lang="it-IT" sz="2800" dirty="0" err="1" smtClean="0"/>
              <a:t>each</a:t>
            </a:r>
            <a:r>
              <a:rPr lang="it-IT" sz="2800" dirty="0" smtClean="0"/>
              <a:t> driver </a:t>
            </a:r>
            <a:r>
              <a:rPr lang="it-IT" sz="2800" dirty="0" err="1" smtClean="0"/>
              <a:t>had</a:t>
            </a:r>
            <a:r>
              <a:rPr lang="it-IT" sz="2800" dirty="0" smtClean="0"/>
              <a:t> the </a:t>
            </a:r>
            <a:r>
              <a:rPr lang="it-IT" sz="2800" dirty="0" err="1" smtClean="0"/>
              <a:t>opportunity</a:t>
            </a:r>
            <a:r>
              <a:rPr lang="it-IT" sz="2800" dirty="0" smtClean="0"/>
              <a:t> </a:t>
            </a:r>
            <a:r>
              <a:rPr lang="it-IT" sz="2800" dirty="0" err="1" smtClean="0"/>
              <a:t>to</a:t>
            </a:r>
            <a:r>
              <a:rPr lang="it-IT" sz="2800" dirty="0" smtClean="0"/>
              <a:t> </a:t>
            </a:r>
            <a:r>
              <a:rPr lang="it-IT" sz="2800" dirty="0" err="1" smtClean="0"/>
              <a:t>register</a:t>
            </a:r>
            <a:r>
              <a:rPr lang="it-IT" sz="2800" dirty="0" smtClean="0"/>
              <a:t> a </a:t>
            </a:r>
            <a:r>
              <a:rPr lang="it-IT" sz="2800" dirty="0" err="1" smtClean="0"/>
              <a:t>valid</a:t>
            </a:r>
            <a:r>
              <a:rPr lang="it-IT" sz="2800" dirty="0" smtClean="0"/>
              <a:t> fast </a:t>
            </a:r>
            <a:r>
              <a:rPr lang="it-IT" sz="2800" dirty="0" err="1" smtClean="0"/>
              <a:t>lap</a:t>
            </a:r>
            <a:r>
              <a:rPr lang="it-IT" sz="2800" dirty="0" smtClean="0"/>
              <a:t>, and </a:t>
            </a:r>
            <a:r>
              <a:rPr lang="it-IT" sz="2800" dirty="0" err="1" smtClean="0"/>
              <a:t>then</a:t>
            </a:r>
            <a:r>
              <a:rPr lang="it-IT" sz="2800" dirty="0" smtClean="0"/>
              <a:t> sum the fast </a:t>
            </a:r>
            <a:r>
              <a:rPr lang="it-IT" sz="2800" dirty="0" err="1" smtClean="0"/>
              <a:t>lap</a:t>
            </a:r>
            <a:r>
              <a:rPr lang="it-IT" sz="2800" dirty="0" smtClean="0"/>
              <a:t> </a:t>
            </a:r>
            <a:r>
              <a:rPr lang="it-IT" sz="2800" dirty="0" err="1" smtClean="0"/>
              <a:t>times</a:t>
            </a:r>
            <a:r>
              <a:rPr lang="it-IT" sz="2800" dirty="0" smtClean="0"/>
              <a:t> </a:t>
            </a:r>
            <a:r>
              <a:rPr lang="it-IT" sz="2800" dirty="0" err="1" smtClean="0"/>
              <a:t>grouped</a:t>
            </a:r>
            <a:r>
              <a:rPr lang="it-IT" sz="2800" dirty="0" smtClean="0"/>
              <a:t> </a:t>
            </a:r>
            <a:r>
              <a:rPr lang="it-IT" sz="2800" dirty="0" err="1" smtClean="0"/>
              <a:t>by</a:t>
            </a:r>
            <a:r>
              <a:rPr lang="it-IT" sz="2800" dirty="0" smtClean="0"/>
              <a:t> </a:t>
            </a:r>
            <a:r>
              <a:rPr lang="it-IT" sz="2800" dirty="0" err="1" smtClean="0"/>
              <a:t>season</a:t>
            </a:r>
            <a:r>
              <a:rPr lang="it-IT" sz="2800" dirty="0" smtClean="0"/>
              <a:t> and </a:t>
            </a:r>
            <a:r>
              <a:rPr lang="it-IT" sz="2800" dirty="0" err="1" smtClean="0"/>
              <a:t>pilot</a:t>
            </a:r>
            <a:r>
              <a:rPr lang="it-IT" sz="2800" dirty="0" smtClean="0"/>
              <a:t>, and </a:t>
            </a:r>
            <a:r>
              <a:rPr lang="it-IT" sz="2800" dirty="0" err="1" smtClean="0"/>
              <a:t>ultimately</a:t>
            </a:r>
            <a:r>
              <a:rPr lang="it-IT" sz="2800" dirty="0" smtClean="0"/>
              <a:t> compare the </a:t>
            </a:r>
            <a:r>
              <a:rPr lang="it-IT" sz="2800" dirty="0" err="1" smtClean="0"/>
              <a:t>results</a:t>
            </a:r>
            <a:r>
              <a:rPr lang="it-IT" sz="2800" dirty="0" smtClean="0"/>
              <a:t> and </a:t>
            </a:r>
            <a:r>
              <a:rPr lang="it-IT" sz="2800" dirty="0" err="1" smtClean="0"/>
              <a:t>see</a:t>
            </a:r>
            <a:r>
              <a:rPr lang="it-IT" sz="2800" dirty="0" smtClean="0"/>
              <a:t> </a:t>
            </a:r>
            <a:r>
              <a:rPr lang="it-IT" sz="2800" dirty="0" err="1" smtClean="0"/>
              <a:t>who</a:t>
            </a:r>
            <a:r>
              <a:rPr lang="it-IT" sz="2800" dirty="0" smtClean="0"/>
              <a:t> </a:t>
            </a:r>
            <a:r>
              <a:rPr lang="it-IT" sz="2800" dirty="0" err="1" smtClean="0"/>
              <a:t>has</a:t>
            </a:r>
            <a:r>
              <a:rPr lang="it-IT" sz="2800" dirty="0" smtClean="0"/>
              <a:t> a </a:t>
            </a:r>
            <a:r>
              <a:rPr lang="it-IT" sz="2800" dirty="0" err="1" smtClean="0"/>
              <a:t>quicker</a:t>
            </a:r>
            <a:r>
              <a:rPr lang="it-IT" sz="2800" dirty="0" smtClean="0"/>
              <a:t> </a:t>
            </a:r>
            <a:r>
              <a:rPr lang="it-IT" sz="2800" dirty="0" err="1" smtClean="0"/>
              <a:t>time</a:t>
            </a:r>
            <a:r>
              <a:rPr lang="it-IT" sz="2800" dirty="0" smtClean="0"/>
              <a:t>.</a:t>
            </a:r>
            <a:endParaRPr lang="it-IT" sz="280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Issue</a:t>
            </a:r>
            <a:r>
              <a:rPr lang="it-IT" dirty="0" smtClean="0"/>
              <a:t> 3: </a:t>
            </a:r>
            <a:r>
              <a:rPr lang="it-IT" dirty="0" err="1" smtClean="0"/>
              <a:t>Speed</a:t>
            </a:r>
            <a:endParaRPr lang="it-IT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611560" y="4653136"/>
            <a:ext cx="7632848" cy="52322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• </a:t>
            </a:r>
            <a:r>
              <a:rPr lang="it-IT" sz="2800" dirty="0" err="1" smtClean="0"/>
              <a:t>Let</a:t>
            </a:r>
            <a:r>
              <a:rPr lang="it-IT" sz="2800" dirty="0" smtClean="0"/>
              <a:t>’s </a:t>
            </a:r>
            <a:r>
              <a:rPr lang="it-IT" sz="2800" dirty="0" err="1" smtClean="0"/>
              <a:t>begin</a:t>
            </a:r>
            <a:r>
              <a:rPr lang="it-IT" sz="2800" dirty="0" smtClean="0"/>
              <a:t> </a:t>
            </a:r>
            <a:r>
              <a:rPr lang="it-IT" sz="2800" dirty="0" err="1" smtClean="0"/>
              <a:t>by</a:t>
            </a:r>
            <a:r>
              <a:rPr lang="it-IT" sz="2800" dirty="0" smtClean="0"/>
              <a:t> </a:t>
            </a:r>
            <a:r>
              <a:rPr lang="it-IT" sz="2800" dirty="0" err="1" smtClean="0"/>
              <a:t>collecting</a:t>
            </a:r>
            <a:r>
              <a:rPr lang="it-IT" sz="2800" dirty="0" smtClean="0"/>
              <a:t> the </a:t>
            </a:r>
            <a:r>
              <a:rPr lang="it-IT" sz="2800" dirty="0" err="1" smtClean="0"/>
              <a:t>fastest</a:t>
            </a:r>
            <a:r>
              <a:rPr lang="it-IT" sz="2800" dirty="0" smtClean="0"/>
              <a:t> </a:t>
            </a:r>
            <a:r>
              <a:rPr lang="it-IT" sz="2800" dirty="0" err="1" smtClean="0"/>
              <a:t>laps</a:t>
            </a:r>
            <a:r>
              <a:rPr lang="it-IT" sz="2800" dirty="0" smtClean="0"/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Issue</a:t>
            </a:r>
            <a:r>
              <a:rPr lang="it-IT" dirty="0" smtClean="0"/>
              <a:t> 3: </a:t>
            </a:r>
            <a:r>
              <a:rPr lang="it-IT" dirty="0" err="1" smtClean="0"/>
              <a:t>Speed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755576" y="3284984"/>
            <a:ext cx="7992888" cy="113877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GLOBAL SCHEMAS</a:t>
            </a:r>
          </a:p>
          <a:p>
            <a:pPr>
              <a:buFontTx/>
              <a:buChar char="-"/>
            </a:pPr>
            <a:r>
              <a:rPr lang="it-IT" sz="2000" dirty="0" err="1" smtClean="0"/>
              <a:t>FerrariFastestLapTimes</a:t>
            </a:r>
            <a:r>
              <a:rPr lang="it-IT" sz="2000" dirty="0" smtClean="0"/>
              <a:t>(race, date, </a:t>
            </a:r>
            <a:r>
              <a:rPr lang="it-IT" sz="2000" dirty="0" err="1" smtClean="0"/>
              <a:t>year</a:t>
            </a:r>
            <a:r>
              <a:rPr lang="it-IT" sz="2000" dirty="0" smtClean="0"/>
              <a:t>, driver, </a:t>
            </a:r>
            <a:r>
              <a:rPr lang="it-IT" sz="2000" dirty="0" err="1" smtClean="0"/>
              <a:t>lap</a:t>
            </a:r>
            <a:r>
              <a:rPr lang="it-IT" sz="2000" dirty="0" smtClean="0"/>
              <a:t>, </a:t>
            </a:r>
            <a:r>
              <a:rPr lang="it-IT" sz="2000" dirty="0" err="1" smtClean="0"/>
              <a:t>time</a:t>
            </a:r>
            <a:r>
              <a:rPr lang="it-IT" sz="2000" dirty="0" smtClean="0"/>
              <a:t>)</a:t>
            </a:r>
          </a:p>
          <a:p>
            <a:pPr>
              <a:buFontTx/>
              <a:buChar char="-"/>
            </a:pPr>
            <a:r>
              <a:rPr lang="it-IT" sz="2000" dirty="0" err="1" smtClean="0"/>
              <a:t>MercedesFastestLapTimes</a:t>
            </a:r>
            <a:r>
              <a:rPr lang="it-IT" sz="2000" dirty="0" smtClean="0"/>
              <a:t>(race, date, </a:t>
            </a:r>
            <a:r>
              <a:rPr lang="it-IT" sz="2000" dirty="0" err="1" smtClean="0"/>
              <a:t>year</a:t>
            </a:r>
            <a:r>
              <a:rPr lang="it-IT" sz="2000" dirty="0" smtClean="0"/>
              <a:t>, driver, </a:t>
            </a:r>
            <a:r>
              <a:rPr lang="it-IT" sz="2000" dirty="0" err="1" smtClean="0"/>
              <a:t>lap</a:t>
            </a:r>
            <a:r>
              <a:rPr lang="it-IT" sz="2000" dirty="0" smtClean="0"/>
              <a:t>, </a:t>
            </a:r>
            <a:r>
              <a:rPr lang="it-IT" sz="2000" dirty="0" err="1" smtClean="0"/>
              <a:t>time</a:t>
            </a:r>
            <a:r>
              <a:rPr lang="it-IT" sz="2000" dirty="0" smtClean="0"/>
              <a:t>)</a:t>
            </a:r>
            <a:endParaRPr lang="it-IT" sz="2000" dirty="0" smtClean="0">
              <a:solidFill>
                <a:srgbClr val="FF0000"/>
              </a:solidFill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763960" y="413048"/>
            <a:ext cx="7992888" cy="236988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SOURCE SCHEMAS</a:t>
            </a:r>
          </a:p>
          <a:p>
            <a:r>
              <a:rPr lang="it-IT" sz="2000" dirty="0" smtClean="0"/>
              <a:t>- </a:t>
            </a:r>
            <a:r>
              <a:rPr lang="it-IT" sz="2000" dirty="0" err="1" smtClean="0"/>
              <a:t>results</a:t>
            </a:r>
            <a:r>
              <a:rPr lang="it-IT" sz="2000" dirty="0" smtClean="0"/>
              <a:t>(</a:t>
            </a:r>
            <a:r>
              <a:rPr lang="it-IT" sz="2000" dirty="0" err="1" smtClean="0"/>
              <a:t>resultId</a:t>
            </a:r>
            <a:r>
              <a:rPr lang="it-IT" sz="2000" dirty="0" smtClean="0"/>
              <a:t>, </a:t>
            </a:r>
            <a:r>
              <a:rPr lang="it-IT" sz="2000" dirty="0" err="1" smtClean="0">
                <a:solidFill>
                  <a:srgbClr val="0070C0"/>
                </a:solidFill>
              </a:rPr>
              <a:t>raceId</a:t>
            </a:r>
            <a:r>
              <a:rPr lang="it-IT" sz="2000" dirty="0" smtClean="0"/>
              <a:t>, </a:t>
            </a:r>
            <a:r>
              <a:rPr lang="it-IT" sz="2000" dirty="0" err="1" smtClean="0">
                <a:solidFill>
                  <a:srgbClr val="FFC000"/>
                </a:solidFill>
              </a:rPr>
              <a:t>driverId</a:t>
            </a:r>
            <a:r>
              <a:rPr lang="it-IT" sz="2000" dirty="0" smtClean="0"/>
              <a:t>, </a:t>
            </a:r>
            <a:r>
              <a:rPr lang="it-IT" sz="2000" dirty="0" err="1" smtClean="0">
                <a:solidFill>
                  <a:srgbClr val="00B050"/>
                </a:solidFill>
              </a:rPr>
              <a:t>constructorId</a:t>
            </a:r>
            <a:r>
              <a:rPr lang="it-IT" sz="2000" dirty="0" smtClean="0"/>
              <a:t>, </a:t>
            </a:r>
            <a:r>
              <a:rPr lang="it-IT" sz="2000" dirty="0" err="1" smtClean="0"/>
              <a:t>number</a:t>
            </a:r>
            <a:r>
              <a:rPr lang="it-IT" sz="2000" dirty="0" smtClean="0"/>
              <a:t>, …, </a:t>
            </a:r>
            <a:r>
              <a:rPr lang="it-IT" sz="2000" dirty="0" err="1" smtClean="0"/>
              <a:t>fastestLap</a:t>
            </a:r>
            <a:r>
              <a:rPr lang="it-IT" sz="2000" dirty="0" smtClean="0"/>
              <a:t>, …, </a:t>
            </a:r>
            <a:r>
              <a:rPr lang="it-IT" sz="2000" dirty="0" err="1" smtClean="0"/>
              <a:t>fastestLapTime</a:t>
            </a:r>
            <a:r>
              <a:rPr lang="it-IT" sz="2000" dirty="0" smtClean="0"/>
              <a:t>, …)</a:t>
            </a:r>
          </a:p>
          <a:p>
            <a:pPr>
              <a:buFontTx/>
              <a:buChar char="-"/>
            </a:pPr>
            <a:r>
              <a:rPr lang="it-IT" sz="2000" dirty="0" smtClean="0"/>
              <a:t> </a:t>
            </a:r>
            <a:r>
              <a:rPr lang="it-IT" sz="2000" dirty="0" err="1" smtClean="0"/>
              <a:t>drivers</a:t>
            </a:r>
            <a:r>
              <a:rPr lang="it-IT" sz="2000" dirty="0" smtClean="0"/>
              <a:t>(</a:t>
            </a:r>
            <a:r>
              <a:rPr lang="it-IT" sz="2000" dirty="0" err="1" smtClean="0">
                <a:solidFill>
                  <a:srgbClr val="FFC000"/>
                </a:solidFill>
              </a:rPr>
              <a:t>driverId</a:t>
            </a:r>
            <a:r>
              <a:rPr lang="it-IT" sz="2000" dirty="0" smtClean="0"/>
              <a:t>, </a:t>
            </a:r>
            <a:r>
              <a:rPr lang="it-IT" sz="2000" dirty="0" err="1" smtClean="0"/>
              <a:t>driverRef</a:t>
            </a:r>
            <a:r>
              <a:rPr lang="it-IT" sz="2000" dirty="0" smtClean="0"/>
              <a:t>, </a:t>
            </a:r>
            <a:r>
              <a:rPr lang="it-IT" sz="2000" dirty="0" err="1" smtClean="0"/>
              <a:t>number</a:t>
            </a:r>
            <a:r>
              <a:rPr lang="it-IT" sz="2000" dirty="0" smtClean="0"/>
              <a:t>, code, </a:t>
            </a:r>
            <a:r>
              <a:rPr lang="it-IT" sz="2000" dirty="0" err="1" smtClean="0"/>
              <a:t>forename</a:t>
            </a:r>
            <a:r>
              <a:rPr lang="it-IT" sz="2000" dirty="0" smtClean="0"/>
              <a:t>, </a:t>
            </a:r>
            <a:r>
              <a:rPr lang="it-IT" sz="2000" dirty="0" err="1" smtClean="0"/>
              <a:t>surname</a:t>
            </a:r>
            <a:r>
              <a:rPr lang="it-IT" sz="2000" dirty="0" smtClean="0"/>
              <a:t>, </a:t>
            </a:r>
            <a:r>
              <a:rPr lang="it-IT" sz="2000" dirty="0" err="1" smtClean="0"/>
              <a:t>dob</a:t>
            </a:r>
            <a:r>
              <a:rPr lang="it-IT" sz="2000" dirty="0" smtClean="0"/>
              <a:t>, </a:t>
            </a:r>
            <a:r>
              <a:rPr lang="it-IT" sz="2000" dirty="0" err="1" smtClean="0"/>
              <a:t>nationality</a:t>
            </a:r>
            <a:r>
              <a:rPr lang="it-IT" sz="2000" dirty="0" smtClean="0"/>
              <a:t>, url)</a:t>
            </a:r>
          </a:p>
          <a:p>
            <a:pPr>
              <a:buFontTx/>
              <a:buChar char="-"/>
            </a:pPr>
            <a:r>
              <a:rPr lang="it-IT" sz="2000" dirty="0" smtClean="0"/>
              <a:t> </a:t>
            </a:r>
            <a:r>
              <a:rPr lang="it-IT" sz="2000" dirty="0" err="1" smtClean="0"/>
              <a:t>races</a:t>
            </a:r>
            <a:r>
              <a:rPr lang="it-IT" sz="2000" dirty="0" smtClean="0"/>
              <a:t>(</a:t>
            </a:r>
            <a:r>
              <a:rPr lang="it-IT" sz="2000" dirty="0" err="1" smtClean="0">
                <a:solidFill>
                  <a:srgbClr val="0070C0"/>
                </a:solidFill>
              </a:rPr>
              <a:t>raceId</a:t>
            </a:r>
            <a:r>
              <a:rPr lang="it-IT" sz="2000" dirty="0" smtClean="0"/>
              <a:t>, </a:t>
            </a:r>
            <a:r>
              <a:rPr lang="it-IT" sz="2000" dirty="0" err="1" smtClean="0"/>
              <a:t>year</a:t>
            </a:r>
            <a:r>
              <a:rPr lang="it-IT" sz="2000" dirty="0" smtClean="0"/>
              <a:t>, round, </a:t>
            </a:r>
            <a:r>
              <a:rPr lang="it-IT" sz="2000" dirty="0" err="1" smtClean="0"/>
              <a:t>circuitId</a:t>
            </a:r>
            <a:r>
              <a:rPr lang="it-IT" sz="2000" dirty="0" smtClean="0"/>
              <a:t>, </a:t>
            </a:r>
            <a:r>
              <a:rPr lang="it-IT" sz="2000" dirty="0" err="1" smtClean="0"/>
              <a:t>name</a:t>
            </a:r>
            <a:r>
              <a:rPr lang="it-IT" sz="2000" dirty="0" smtClean="0"/>
              <a:t>, date, </a:t>
            </a:r>
            <a:r>
              <a:rPr lang="it-IT" sz="2000" dirty="0" err="1" smtClean="0"/>
              <a:t>time</a:t>
            </a:r>
            <a:r>
              <a:rPr lang="it-IT" sz="2000" dirty="0" smtClean="0"/>
              <a:t>, url)</a:t>
            </a:r>
          </a:p>
          <a:p>
            <a:pPr>
              <a:buFontTx/>
              <a:buChar char="-"/>
            </a:pPr>
            <a:r>
              <a:rPr lang="it-IT" sz="2000" dirty="0" smtClean="0"/>
              <a:t> </a:t>
            </a:r>
            <a:r>
              <a:rPr lang="it-IT" sz="2000" dirty="0" err="1" smtClean="0"/>
              <a:t>constructors</a:t>
            </a:r>
            <a:r>
              <a:rPr lang="it-IT" sz="2000" dirty="0" smtClean="0"/>
              <a:t>(</a:t>
            </a:r>
            <a:r>
              <a:rPr lang="it-IT" sz="2000" dirty="0" err="1" smtClean="0">
                <a:solidFill>
                  <a:srgbClr val="00B050"/>
                </a:solidFill>
              </a:rPr>
              <a:t>constructorId</a:t>
            </a:r>
            <a:r>
              <a:rPr lang="it-IT" sz="2000" dirty="0" smtClean="0"/>
              <a:t>, </a:t>
            </a:r>
            <a:r>
              <a:rPr lang="it-IT" sz="2000" dirty="0" err="1" smtClean="0"/>
              <a:t>constructorRef</a:t>
            </a:r>
            <a:r>
              <a:rPr lang="it-IT" sz="2000" dirty="0" smtClean="0"/>
              <a:t>, </a:t>
            </a:r>
            <a:r>
              <a:rPr lang="it-IT" sz="2000" dirty="0" err="1" smtClean="0"/>
              <a:t>name</a:t>
            </a:r>
            <a:r>
              <a:rPr lang="it-IT" sz="2000" dirty="0" smtClean="0"/>
              <a:t>, </a:t>
            </a:r>
            <a:r>
              <a:rPr lang="it-IT" sz="2000" dirty="0" err="1" smtClean="0"/>
              <a:t>nationality</a:t>
            </a:r>
            <a:r>
              <a:rPr lang="it-IT" sz="2000" dirty="0" smtClean="0"/>
              <a:t>, url)</a:t>
            </a:r>
            <a:endParaRPr lang="it-IT" sz="20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Issue</a:t>
            </a:r>
            <a:r>
              <a:rPr lang="it-IT" dirty="0" smtClean="0"/>
              <a:t> 3: </a:t>
            </a:r>
            <a:r>
              <a:rPr lang="it-IT" dirty="0" err="1" smtClean="0"/>
              <a:t>Speed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755576" y="1772816"/>
            <a:ext cx="7992888" cy="2677656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GAV MAPPING</a:t>
            </a:r>
          </a:p>
          <a:p>
            <a:r>
              <a:rPr lang="it-IT" sz="2000" dirty="0" smtClean="0"/>
              <a:t>{ (a, b, c, d, e, f) | </a:t>
            </a:r>
            <a:r>
              <a:rPr lang="it-IT" sz="2000" dirty="0" err="1" smtClean="0"/>
              <a:t>results</a:t>
            </a:r>
            <a:r>
              <a:rPr lang="it-IT" sz="2000" dirty="0" smtClean="0"/>
              <a:t>(y1, </a:t>
            </a:r>
            <a:r>
              <a:rPr lang="it-IT" sz="2000" dirty="0" smtClean="0">
                <a:solidFill>
                  <a:srgbClr val="0070C0"/>
                </a:solidFill>
              </a:rPr>
              <a:t>x1</a:t>
            </a:r>
            <a:r>
              <a:rPr lang="it-IT" sz="2000" dirty="0" smtClean="0"/>
              <a:t>, </a:t>
            </a:r>
            <a:r>
              <a:rPr lang="it-IT" sz="2000" dirty="0" smtClean="0">
                <a:solidFill>
                  <a:srgbClr val="FFC000"/>
                </a:solidFill>
              </a:rPr>
              <a:t>x2</a:t>
            </a:r>
            <a:r>
              <a:rPr lang="it-IT" sz="2000" dirty="0" smtClean="0"/>
              <a:t>, </a:t>
            </a:r>
            <a:r>
              <a:rPr lang="it-IT" sz="2000" dirty="0" smtClean="0">
                <a:solidFill>
                  <a:srgbClr val="00B050"/>
                </a:solidFill>
              </a:rPr>
              <a:t>x3</a:t>
            </a:r>
            <a:r>
              <a:rPr lang="it-IT" sz="2000" dirty="0" smtClean="0"/>
              <a:t>, y2, …, e, …, f, …),</a:t>
            </a:r>
            <a:br>
              <a:rPr lang="it-IT" sz="2000" dirty="0" smtClean="0"/>
            </a:br>
            <a:r>
              <a:rPr lang="it-IT" sz="2000" dirty="0" smtClean="0"/>
              <a:t>		      </a:t>
            </a:r>
            <a:r>
              <a:rPr lang="it-IT" sz="2000" dirty="0" err="1" smtClean="0"/>
              <a:t>races</a:t>
            </a:r>
            <a:r>
              <a:rPr lang="it-IT" sz="2000" dirty="0" smtClean="0"/>
              <a:t>(</a:t>
            </a:r>
            <a:r>
              <a:rPr lang="it-IT" sz="2000" dirty="0" smtClean="0">
                <a:solidFill>
                  <a:srgbClr val="0070C0"/>
                </a:solidFill>
              </a:rPr>
              <a:t>x1</a:t>
            </a:r>
            <a:r>
              <a:rPr lang="it-IT" sz="2000" dirty="0" smtClean="0"/>
              <a:t>, c, y3, y4, a, b, y5, y6),</a:t>
            </a:r>
            <a:br>
              <a:rPr lang="it-IT" sz="2000" dirty="0" smtClean="0"/>
            </a:br>
            <a:r>
              <a:rPr lang="it-IT" sz="2000" dirty="0" smtClean="0"/>
              <a:t>		      </a:t>
            </a:r>
            <a:r>
              <a:rPr lang="it-IT" sz="2000" dirty="0" err="1" smtClean="0"/>
              <a:t>drivers</a:t>
            </a:r>
            <a:r>
              <a:rPr lang="it-IT" sz="2000" dirty="0" smtClean="0"/>
              <a:t>(</a:t>
            </a:r>
            <a:r>
              <a:rPr lang="it-IT" sz="2000" dirty="0" smtClean="0">
                <a:solidFill>
                  <a:srgbClr val="FFC000"/>
                </a:solidFill>
              </a:rPr>
              <a:t>x2</a:t>
            </a:r>
            <a:r>
              <a:rPr lang="it-IT" sz="2000" dirty="0" smtClean="0"/>
              <a:t>, y7, y8, y9, y10, d, y11, y12, y13),</a:t>
            </a:r>
            <a:br>
              <a:rPr lang="it-IT" sz="2000" dirty="0" smtClean="0"/>
            </a:br>
            <a:r>
              <a:rPr lang="it-IT" sz="2000" dirty="0" smtClean="0"/>
              <a:t>		      </a:t>
            </a:r>
            <a:r>
              <a:rPr lang="it-IT" sz="2000" dirty="0" err="1" smtClean="0"/>
              <a:t>constructors</a:t>
            </a:r>
            <a:r>
              <a:rPr lang="it-IT" sz="2000" dirty="0" smtClean="0"/>
              <a:t>(</a:t>
            </a:r>
            <a:r>
              <a:rPr lang="it-IT" sz="2000" dirty="0" smtClean="0">
                <a:solidFill>
                  <a:srgbClr val="00B050"/>
                </a:solidFill>
              </a:rPr>
              <a:t>x3</a:t>
            </a:r>
            <a:r>
              <a:rPr lang="it-IT" sz="2000" dirty="0" smtClean="0"/>
              <a:t>, y14, “Ferrari”, y15, y16),</a:t>
            </a:r>
          </a:p>
          <a:p>
            <a:r>
              <a:rPr lang="it-IT" sz="2000" dirty="0" smtClean="0"/>
              <a:t>		      f != “</a:t>
            </a:r>
            <a:r>
              <a:rPr lang="it-IT" sz="2000" dirty="0" err="1" smtClean="0"/>
              <a:t>\N</a:t>
            </a:r>
            <a:r>
              <a:rPr lang="it-IT" sz="2000" dirty="0" smtClean="0"/>
              <a:t>”, </a:t>
            </a:r>
          </a:p>
          <a:p>
            <a:r>
              <a:rPr lang="it-IT" sz="2000" dirty="0" smtClean="0"/>
              <a:t>		      c &gt;= 2014 }</a:t>
            </a:r>
            <a:br>
              <a:rPr lang="it-IT" sz="2000" dirty="0" smtClean="0"/>
            </a:br>
            <a:r>
              <a:rPr lang="it-IT" sz="2000" dirty="0" smtClean="0"/>
              <a:t>		      -&gt; </a:t>
            </a:r>
            <a:r>
              <a:rPr lang="it-IT" sz="2000" dirty="0" err="1" smtClean="0"/>
              <a:t>FerrariFastestLapTimes</a:t>
            </a:r>
            <a:r>
              <a:rPr lang="it-IT" sz="2000" dirty="0" smtClean="0"/>
              <a:t>(a, b, c, d, e, f)</a:t>
            </a:r>
            <a:endParaRPr lang="it-IT" sz="2000" dirty="0" smtClean="0">
              <a:solidFill>
                <a:srgbClr val="FF0000"/>
              </a:solidFill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755576" y="404664"/>
            <a:ext cx="7992888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GLOBAL SCHEMA</a:t>
            </a:r>
          </a:p>
          <a:p>
            <a:pPr>
              <a:buFontTx/>
              <a:buChar char="-"/>
            </a:pPr>
            <a:r>
              <a:rPr lang="it-IT" sz="2000" dirty="0" err="1" smtClean="0"/>
              <a:t>FerrariFastestLapTimes</a:t>
            </a:r>
            <a:r>
              <a:rPr lang="it-IT" sz="2000" dirty="0" smtClean="0"/>
              <a:t>(race, date, </a:t>
            </a:r>
            <a:r>
              <a:rPr lang="it-IT" sz="2000" dirty="0" err="1" smtClean="0"/>
              <a:t>year</a:t>
            </a:r>
            <a:r>
              <a:rPr lang="it-IT" sz="2000" dirty="0" smtClean="0"/>
              <a:t>, driver, </a:t>
            </a:r>
            <a:r>
              <a:rPr lang="it-IT" sz="2000" dirty="0" err="1" smtClean="0"/>
              <a:t>lap</a:t>
            </a:r>
            <a:r>
              <a:rPr lang="it-IT" sz="2000" dirty="0" smtClean="0"/>
              <a:t>, </a:t>
            </a:r>
            <a:r>
              <a:rPr lang="it-IT" sz="2000" dirty="0" err="1" smtClean="0"/>
              <a:t>time</a:t>
            </a:r>
            <a:r>
              <a:rPr lang="it-IT" sz="2000" dirty="0" smtClean="0"/>
              <a:t>)</a:t>
            </a:r>
          </a:p>
        </p:txBody>
      </p:sp>
      <p:sp>
        <p:nvSpPr>
          <p:cNvPr id="7" name="Rettangolo 6"/>
          <p:cNvSpPr/>
          <p:nvPr/>
        </p:nvSpPr>
        <p:spPr>
          <a:xfrm>
            <a:off x="395536" y="3429000"/>
            <a:ext cx="2232248" cy="208823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“</a:t>
            </a:r>
            <a:r>
              <a:rPr lang="it-IT" dirty="0" err="1" smtClean="0">
                <a:solidFill>
                  <a:schemeClr val="tx1"/>
                </a:solidFill>
              </a:rPr>
              <a:t>\N</a:t>
            </a:r>
            <a:r>
              <a:rPr lang="it-IT" dirty="0" smtClean="0">
                <a:solidFill>
                  <a:schemeClr val="tx1"/>
                </a:solidFill>
              </a:rPr>
              <a:t>” </a:t>
            </a:r>
            <a:r>
              <a:rPr lang="it-IT" dirty="0" err="1" smtClean="0">
                <a:solidFill>
                  <a:schemeClr val="tx1"/>
                </a:solidFill>
              </a:rPr>
              <a:t>doesn</a:t>
            </a:r>
            <a:r>
              <a:rPr lang="it-IT" dirty="0" smtClean="0">
                <a:solidFill>
                  <a:schemeClr val="tx1"/>
                </a:solidFill>
              </a:rPr>
              <a:t>’t </a:t>
            </a:r>
            <a:r>
              <a:rPr lang="it-IT" dirty="0" err="1" smtClean="0">
                <a:solidFill>
                  <a:schemeClr val="tx1"/>
                </a:solidFill>
              </a:rPr>
              <a:t>mean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dirty="0" err="1" smtClean="0">
                <a:solidFill>
                  <a:schemeClr val="tx1"/>
                </a:solidFill>
              </a:rPr>
              <a:t>that</a:t>
            </a:r>
            <a:r>
              <a:rPr lang="it-IT" dirty="0" smtClean="0">
                <a:solidFill>
                  <a:schemeClr val="tx1"/>
                </a:solidFill>
              </a:rPr>
              <a:t> the </a:t>
            </a:r>
            <a:r>
              <a:rPr lang="it-IT" dirty="0" err="1" smtClean="0">
                <a:solidFill>
                  <a:schemeClr val="tx1"/>
                </a:solidFill>
              </a:rPr>
              <a:t>value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dirty="0" err="1" smtClean="0">
                <a:solidFill>
                  <a:schemeClr val="tx1"/>
                </a:solidFill>
              </a:rPr>
              <a:t>of</a:t>
            </a:r>
            <a:r>
              <a:rPr lang="it-IT" dirty="0" smtClean="0">
                <a:solidFill>
                  <a:schemeClr val="tx1"/>
                </a:solidFill>
              </a:rPr>
              <a:t> a </a:t>
            </a:r>
            <a:r>
              <a:rPr lang="it-IT" dirty="0" err="1" smtClean="0">
                <a:solidFill>
                  <a:schemeClr val="tx1"/>
                </a:solidFill>
              </a:rPr>
              <a:t>fastest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dirty="0" err="1" smtClean="0">
                <a:solidFill>
                  <a:schemeClr val="tx1"/>
                </a:solidFill>
              </a:rPr>
              <a:t>lap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dirty="0" err="1" smtClean="0">
                <a:solidFill>
                  <a:schemeClr val="tx1"/>
                </a:solidFill>
              </a:rPr>
              <a:t>is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dirty="0" err="1" smtClean="0">
                <a:solidFill>
                  <a:schemeClr val="tx1"/>
                </a:solidFill>
              </a:rPr>
              <a:t>unknown</a:t>
            </a:r>
            <a:r>
              <a:rPr lang="it-IT" dirty="0" smtClean="0">
                <a:solidFill>
                  <a:schemeClr val="tx1"/>
                </a:solidFill>
              </a:rPr>
              <a:t>, </a:t>
            </a:r>
            <a:r>
              <a:rPr lang="it-IT" dirty="0" err="1" smtClean="0">
                <a:solidFill>
                  <a:schemeClr val="tx1"/>
                </a:solidFill>
              </a:rPr>
              <a:t>but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dirty="0" err="1" smtClean="0">
                <a:solidFill>
                  <a:schemeClr val="tx1"/>
                </a:solidFill>
              </a:rPr>
              <a:t>that</a:t>
            </a:r>
            <a:r>
              <a:rPr lang="it-IT" dirty="0" smtClean="0">
                <a:solidFill>
                  <a:schemeClr val="tx1"/>
                </a:solidFill>
              </a:rPr>
              <a:t> the driver </a:t>
            </a:r>
            <a:r>
              <a:rPr lang="it-IT" dirty="0" err="1" smtClean="0">
                <a:solidFill>
                  <a:schemeClr val="tx1"/>
                </a:solidFill>
              </a:rPr>
              <a:t>didn</a:t>
            </a:r>
            <a:r>
              <a:rPr lang="it-IT" dirty="0" smtClean="0">
                <a:solidFill>
                  <a:schemeClr val="tx1"/>
                </a:solidFill>
              </a:rPr>
              <a:t>’t </a:t>
            </a:r>
            <a:r>
              <a:rPr lang="it-IT" dirty="0" err="1" smtClean="0">
                <a:solidFill>
                  <a:schemeClr val="tx1"/>
                </a:solidFill>
              </a:rPr>
              <a:t>have</a:t>
            </a:r>
            <a:r>
              <a:rPr lang="it-IT" dirty="0" smtClean="0">
                <a:solidFill>
                  <a:schemeClr val="tx1"/>
                </a:solidFill>
              </a:rPr>
              <a:t> the chance </a:t>
            </a:r>
            <a:r>
              <a:rPr lang="it-IT" dirty="0" err="1" smtClean="0">
                <a:solidFill>
                  <a:schemeClr val="tx1"/>
                </a:solidFill>
              </a:rPr>
              <a:t>to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dirty="0" err="1" smtClean="0">
                <a:solidFill>
                  <a:schemeClr val="tx1"/>
                </a:solidFill>
              </a:rPr>
              <a:t>register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dirty="0" err="1" smtClean="0">
                <a:solidFill>
                  <a:schemeClr val="tx1"/>
                </a:solidFill>
              </a:rPr>
              <a:t>one</a:t>
            </a:r>
            <a:r>
              <a:rPr lang="it-IT" dirty="0" smtClean="0">
                <a:solidFill>
                  <a:schemeClr val="tx1"/>
                </a:solidFill>
              </a:rPr>
              <a:t>!</a:t>
            </a:r>
            <a:endParaRPr lang="it-IT" dirty="0">
              <a:solidFill>
                <a:schemeClr val="tx1"/>
              </a:solidFill>
            </a:endParaRPr>
          </a:p>
        </p:txBody>
      </p:sp>
      <p:cxnSp>
        <p:nvCxnSpPr>
          <p:cNvPr id="12" name="Connettore 2 11"/>
          <p:cNvCxnSpPr/>
          <p:nvPr/>
        </p:nvCxnSpPr>
        <p:spPr>
          <a:xfrm flipV="1">
            <a:off x="2627784" y="3645024"/>
            <a:ext cx="432048" cy="216024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611560" y="404664"/>
            <a:ext cx="77048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• As a team </a:t>
            </a:r>
            <a:r>
              <a:rPr lang="it-IT" sz="2800" dirty="0" err="1" smtClean="0"/>
              <a:t>principal</a:t>
            </a:r>
            <a:r>
              <a:rPr lang="it-IT" sz="2800" dirty="0" smtClean="0"/>
              <a:t>, </a:t>
            </a:r>
            <a:r>
              <a:rPr lang="it-IT" sz="2800" dirty="0" err="1" smtClean="0"/>
              <a:t>it</a:t>
            </a:r>
            <a:r>
              <a:rPr lang="it-IT" sz="2800" dirty="0" smtClean="0"/>
              <a:t> </a:t>
            </a:r>
            <a:r>
              <a:rPr lang="it-IT" sz="2800" dirty="0" err="1" smtClean="0"/>
              <a:t>is</a:t>
            </a:r>
            <a:r>
              <a:rPr lang="it-IT" sz="2800" dirty="0" smtClean="0"/>
              <a:t> </a:t>
            </a:r>
            <a:r>
              <a:rPr lang="it-IT" sz="2800" dirty="0" err="1" smtClean="0"/>
              <a:t>my</a:t>
            </a:r>
            <a:r>
              <a:rPr lang="it-IT" sz="2800" dirty="0" smtClean="0"/>
              <a:t> duty </a:t>
            </a:r>
            <a:r>
              <a:rPr lang="it-IT" sz="2800" dirty="0" err="1" smtClean="0"/>
              <a:t>to</a:t>
            </a:r>
            <a:r>
              <a:rPr lang="it-IT" sz="2800" dirty="0" smtClean="0"/>
              <a:t> </a:t>
            </a:r>
            <a:r>
              <a:rPr lang="it-IT" sz="2800" dirty="0" err="1" smtClean="0"/>
              <a:t>keep</a:t>
            </a:r>
            <a:r>
              <a:rPr lang="it-IT" sz="2800" dirty="0" smtClean="0"/>
              <a:t> </a:t>
            </a:r>
            <a:r>
              <a:rPr lang="it-IT" sz="2800" dirty="0" err="1" smtClean="0"/>
              <a:t>improving</a:t>
            </a:r>
            <a:r>
              <a:rPr lang="it-IT" sz="2800" dirty="0" smtClean="0"/>
              <a:t> the team so </a:t>
            </a:r>
            <a:r>
              <a:rPr lang="it-IT" sz="2800" dirty="0" err="1" smtClean="0"/>
              <a:t>that</a:t>
            </a:r>
            <a:r>
              <a:rPr lang="it-IT" sz="2800" dirty="0" smtClean="0"/>
              <a:t> </a:t>
            </a:r>
            <a:r>
              <a:rPr lang="it-IT" sz="2800" dirty="0" err="1" smtClean="0"/>
              <a:t>we</a:t>
            </a:r>
            <a:r>
              <a:rPr lang="it-IT" sz="2800" dirty="0" smtClean="0"/>
              <a:t> can compete </a:t>
            </a:r>
            <a:r>
              <a:rPr lang="it-IT" sz="2800" dirty="0" err="1" smtClean="0"/>
              <a:t>with</a:t>
            </a:r>
            <a:r>
              <a:rPr lang="it-IT" sz="2800" dirty="0" smtClean="0"/>
              <a:t> the </a:t>
            </a:r>
            <a:r>
              <a:rPr lang="it-IT" sz="2800" dirty="0" err="1" smtClean="0"/>
              <a:t>other</a:t>
            </a:r>
            <a:r>
              <a:rPr lang="it-IT" sz="2800" dirty="0" smtClean="0"/>
              <a:t> </a:t>
            </a:r>
            <a:r>
              <a:rPr lang="it-IT" sz="2800" dirty="0" err="1" smtClean="0"/>
              <a:t>constructors</a:t>
            </a:r>
            <a:r>
              <a:rPr lang="it-IT" sz="2800" dirty="0" smtClean="0"/>
              <a:t> </a:t>
            </a:r>
            <a:r>
              <a:rPr lang="it-IT" sz="2800" dirty="0" smtClean="0"/>
              <a:t>and, </a:t>
            </a:r>
            <a:r>
              <a:rPr lang="it-IT" sz="2800" dirty="0" err="1" smtClean="0"/>
              <a:t>hopefully</a:t>
            </a:r>
            <a:r>
              <a:rPr lang="it-IT" sz="2800" dirty="0" smtClean="0"/>
              <a:t>, </a:t>
            </a:r>
            <a:r>
              <a:rPr lang="it-IT" sz="2800" dirty="0" err="1" smtClean="0"/>
              <a:t>win</a:t>
            </a:r>
            <a:r>
              <a:rPr lang="it-IT" sz="2800" dirty="0" smtClean="0"/>
              <a:t> the </a:t>
            </a:r>
            <a:r>
              <a:rPr lang="it-IT" sz="2800" dirty="0" err="1" smtClean="0"/>
              <a:t>season</a:t>
            </a:r>
            <a:r>
              <a:rPr lang="it-IT" sz="2800" dirty="0" smtClean="0"/>
              <a:t>.</a:t>
            </a:r>
            <a:endParaRPr lang="it-IT" sz="280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Introduction</a:t>
            </a:r>
            <a:endParaRPr lang="it-IT" dirty="0"/>
          </a:p>
        </p:txBody>
      </p:sp>
      <p:pic>
        <p:nvPicPr>
          <p:cNvPr id="5" name="Immagine 4" descr="Mechanic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07904" y="2276872"/>
            <a:ext cx="4968553" cy="33123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asellaDiTesto 6"/>
          <p:cNvSpPr txBox="1"/>
          <p:nvPr/>
        </p:nvSpPr>
        <p:spPr>
          <a:xfrm>
            <a:off x="611560" y="2204864"/>
            <a:ext cx="28803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•</a:t>
            </a:r>
            <a:r>
              <a:rPr lang="it-IT" sz="2800" dirty="0" smtClean="0">
                <a:solidFill>
                  <a:srgbClr val="FF0000"/>
                </a:solidFill>
              </a:rPr>
              <a:t> </a:t>
            </a:r>
            <a:r>
              <a:rPr lang="it-IT" sz="2800" dirty="0" err="1" smtClean="0">
                <a:solidFill>
                  <a:srgbClr val="FF0000"/>
                </a:solidFill>
              </a:rPr>
              <a:t>However</a:t>
            </a:r>
            <a:r>
              <a:rPr lang="it-IT" sz="2800" dirty="0" smtClean="0"/>
              <a:t>, </a:t>
            </a:r>
            <a:r>
              <a:rPr lang="it-IT" sz="2800" dirty="0" err="1" smtClean="0"/>
              <a:t>before</a:t>
            </a:r>
            <a:r>
              <a:rPr lang="it-IT" sz="2800" dirty="0" smtClean="0"/>
              <a:t> I can </a:t>
            </a:r>
            <a:r>
              <a:rPr lang="it-IT" sz="2800" dirty="0" err="1" smtClean="0"/>
              <a:t>improve</a:t>
            </a:r>
            <a:r>
              <a:rPr lang="it-IT" sz="2800" dirty="0" smtClean="0"/>
              <a:t> </a:t>
            </a:r>
            <a:r>
              <a:rPr lang="it-IT" sz="2800" dirty="0" err="1" smtClean="0"/>
              <a:t>something</a:t>
            </a:r>
            <a:r>
              <a:rPr lang="it-IT" sz="2800" dirty="0" smtClean="0"/>
              <a:t>, I first </a:t>
            </a:r>
            <a:r>
              <a:rPr lang="it-IT" sz="2800" dirty="0" err="1" smtClean="0"/>
              <a:t>need</a:t>
            </a:r>
            <a:r>
              <a:rPr lang="it-IT" sz="2800" dirty="0" smtClean="0"/>
              <a:t> </a:t>
            </a:r>
            <a:r>
              <a:rPr lang="it-IT" sz="2800" dirty="0" err="1" smtClean="0"/>
              <a:t>to</a:t>
            </a:r>
            <a:r>
              <a:rPr lang="it-IT" sz="2800" dirty="0" smtClean="0"/>
              <a:t> </a:t>
            </a:r>
            <a:r>
              <a:rPr lang="it-IT" sz="2800" dirty="0" err="1" smtClean="0"/>
              <a:t>understand</a:t>
            </a:r>
            <a:r>
              <a:rPr lang="it-IT" sz="2800" dirty="0" smtClean="0"/>
              <a:t/>
            </a:r>
            <a:br>
              <a:rPr lang="it-IT" sz="2800" dirty="0" smtClean="0"/>
            </a:br>
            <a:r>
              <a:rPr lang="it-IT" sz="2800" dirty="0" smtClean="0">
                <a:solidFill>
                  <a:srgbClr val="FF0000"/>
                </a:solidFill>
              </a:rPr>
              <a:t>WHAT</a:t>
            </a:r>
            <a:r>
              <a:rPr lang="it-IT" sz="2800" dirty="0" smtClean="0"/>
              <a:t> </a:t>
            </a:r>
            <a:r>
              <a:rPr lang="it-IT" sz="2800" dirty="0" err="1" smtClean="0"/>
              <a:t>it</a:t>
            </a:r>
            <a:r>
              <a:rPr lang="it-IT" sz="2800" dirty="0" smtClean="0"/>
              <a:t> </a:t>
            </a:r>
            <a:r>
              <a:rPr lang="it-IT" sz="2800" dirty="0" err="1" smtClean="0"/>
              <a:t>needs</a:t>
            </a:r>
            <a:r>
              <a:rPr lang="it-IT" sz="2800" dirty="0" smtClean="0"/>
              <a:t> </a:t>
            </a:r>
            <a:r>
              <a:rPr lang="it-IT" sz="2800" dirty="0" err="1" smtClean="0"/>
              <a:t>to</a:t>
            </a:r>
            <a:r>
              <a:rPr lang="it-IT" sz="2800" dirty="0" smtClean="0"/>
              <a:t> </a:t>
            </a:r>
            <a:r>
              <a:rPr lang="it-IT" sz="2800" dirty="0" err="1" smtClean="0"/>
              <a:t>be</a:t>
            </a:r>
            <a:r>
              <a:rPr lang="it-IT" sz="2800" dirty="0" smtClean="0"/>
              <a:t> </a:t>
            </a:r>
            <a:r>
              <a:rPr lang="it-IT" sz="2800" dirty="0" err="1" smtClean="0"/>
              <a:t>improved</a:t>
            </a:r>
            <a:r>
              <a:rPr lang="it-IT" sz="2800" dirty="0" smtClean="0"/>
              <a:t>!</a:t>
            </a:r>
            <a:endParaRPr lang="it-IT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Issue</a:t>
            </a:r>
            <a:r>
              <a:rPr lang="it-IT" dirty="0" smtClean="0"/>
              <a:t> 3: </a:t>
            </a:r>
            <a:r>
              <a:rPr lang="it-IT" dirty="0" err="1" smtClean="0"/>
              <a:t>Speed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755576" y="1772816"/>
            <a:ext cx="7992888" cy="2677656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GAV MAPPING</a:t>
            </a:r>
          </a:p>
          <a:p>
            <a:r>
              <a:rPr lang="it-IT" sz="2000" dirty="0" smtClean="0"/>
              <a:t>{ (a, b, c, d, e, f) | </a:t>
            </a:r>
            <a:r>
              <a:rPr lang="it-IT" sz="2000" dirty="0" err="1" smtClean="0"/>
              <a:t>results</a:t>
            </a:r>
            <a:r>
              <a:rPr lang="it-IT" sz="2000" dirty="0" smtClean="0"/>
              <a:t>(y1, </a:t>
            </a:r>
            <a:r>
              <a:rPr lang="it-IT" sz="2000" dirty="0" smtClean="0">
                <a:solidFill>
                  <a:srgbClr val="0070C0"/>
                </a:solidFill>
              </a:rPr>
              <a:t>x1</a:t>
            </a:r>
            <a:r>
              <a:rPr lang="it-IT" sz="2000" dirty="0" smtClean="0"/>
              <a:t>, </a:t>
            </a:r>
            <a:r>
              <a:rPr lang="it-IT" sz="2000" dirty="0" smtClean="0">
                <a:solidFill>
                  <a:srgbClr val="FFC000"/>
                </a:solidFill>
              </a:rPr>
              <a:t>x2</a:t>
            </a:r>
            <a:r>
              <a:rPr lang="it-IT" sz="2000" dirty="0" smtClean="0"/>
              <a:t>, </a:t>
            </a:r>
            <a:r>
              <a:rPr lang="it-IT" sz="2000" dirty="0" smtClean="0">
                <a:solidFill>
                  <a:srgbClr val="00B050"/>
                </a:solidFill>
              </a:rPr>
              <a:t>x3</a:t>
            </a:r>
            <a:r>
              <a:rPr lang="it-IT" sz="2000" dirty="0" smtClean="0"/>
              <a:t>, y2, …, e, …, f, …),</a:t>
            </a:r>
            <a:br>
              <a:rPr lang="it-IT" sz="2000" dirty="0" smtClean="0"/>
            </a:br>
            <a:r>
              <a:rPr lang="it-IT" sz="2000" dirty="0" smtClean="0"/>
              <a:t>		      </a:t>
            </a:r>
            <a:r>
              <a:rPr lang="it-IT" sz="2000" dirty="0" err="1" smtClean="0"/>
              <a:t>races</a:t>
            </a:r>
            <a:r>
              <a:rPr lang="it-IT" sz="2000" dirty="0" smtClean="0"/>
              <a:t>(</a:t>
            </a:r>
            <a:r>
              <a:rPr lang="it-IT" sz="2000" dirty="0" smtClean="0">
                <a:solidFill>
                  <a:srgbClr val="0070C0"/>
                </a:solidFill>
              </a:rPr>
              <a:t>x1</a:t>
            </a:r>
            <a:r>
              <a:rPr lang="it-IT" sz="2000" dirty="0" smtClean="0"/>
              <a:t>, c, y3, y4, a, b, y5, y6),</a:t>
            </a:r>
            <a:br>
              <a:rPr lang="it-IT" sz="2000" dirty="0" smtClean="0"/>
            </a:br>
            <a:r>
              <a:rPr lang="it-IT" sz="2000" dirty="0" smtClean="0"/>
              <a:t>		      </a:t>
            </a:r>
            <a:r>
              <a:rPr lang="it-IT" sz="2000" dirty="0" err="1" smtClean="0"/>
              <a:t>drivers</a:t>
            </a:r>
            <a:r>
              <a:rPr lang="it-IT" sz="2000" dirty="0" smtClean="0"/>
              <a:t>(</a:t>
            </a:r>
            <a:r>
              <a:rPr lang="it-IT" sz="2000" dirty="0" smtClean="0">
                <a:solidFill>
                  <a:srgbClr val="FFC000"/>
                </a:solidFill>
              </a:rPr>
              <a:t>x2</a:t>
            </a:r>
            <a:r>
              <a:rPr lang="it-IT" sz="2000" dirty="0" smtClean="0"/>
              <a:t>, y7, y8, y9, y10, d, y11, y12, y13),</a:t>
            </a:r>
            <a:br>
              <a:rPr lang="it-IT" sz="2000" dirty="0" smtClean="0"/>
            </a:br>
            <a:r>
              <a:rPr lang="it-IT" sz="2000" dirty="0" smtClean="0"/>
              <a:t>		      </a:t>
            </a:r>
            <a:r>
              <a:rPr lang="it-IT" sz="2000" dirty="0" err="1" smtClean="0"/>
              <a:t>constructors</a:t>
            </a:r>
            <a:r>
              <a:rPr lang="it-IT" sz="2000" dirty="0" smtClean="0"/>
              <a:t>(</a:t>
            </a:r>
            <a:r>
              <a:rPr lang="it-IT" sz="2000" dirty="0" smtClean="0">
                <a:solidFill>
                  <a:srgbClr val="00B050"/>
                </a:solidFill>
              </a:rPr>
              <a:t>x3</a:t>
            </a:r>
            <a:r>
              <a:rPr lang="it-IT" sz="2000" dirty="0" smtClean="0"/>
              <a:t>, y14, “Mercedes”, y15, y16),</a:t>
            </a:r>
          </a:p>
          <a:p>
            <a:r>
              <a:rPr lang="it-IT" sz="2000" dirty="0" smtClean="0"/>
              <a:t>		      f != “</a:t>
            </a:r>
            <a:r>
              <a:rPr lang="it-IT" sz="2000" dirty="0" err="1" smtClean="0"/>
              <a:t>\N</a:t>
            </a:r>
            <a:r>
              <a:rPr lang="it-IT" sz="2000" dirty="0" smtClean="0"/>
              <a:t>”, </a:t>
            </a:r>
          </a:p>
          <a:p>
            <a:r>
              <a:rPr lang="it-IT" sz="2000" dirty="0" smtClean="0"/>
              <a:t>		      c &gt;= 2014 }</a:t>
            </a:r>
            <a:br>
              <a:rPr lang="it-IT" sz="2000" dirty="0" smtClean="0"/>
            </a:br>
            <a:r>
              <a:rPr lang="it-IT" sz="2000" dirty="0" smtClean="0"/>
              <a:t>		      -&gt; </a:t>
            </a:r>
            <a:r>
              <a:rPr lang="it-IT" sz="2000" dirty="0" err="1" smtClean="0"/>
              <a:t>MercedesFastestLapTimes</a:t>
            </a:r>
            <a:r>
              <a:rPr lang="it-IT" sz="2000" dirty="0" smtClean="0"/>
              <a:t>(a, b, c, d, e, f)</a:t>
            </a:r>
            <a:endParaRPr lang="it-IT" sz="2000" dirty="0" smtClean="0">
              <a:solidFill>
                <a:srgbClr val="FF0000"/>
              </a:solidFill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755576" y="404664"/>
            <a:ext cx="7992888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GLOBAL SCHEMA</a:t>
            </a:r>
          </a:p>
          <a:p>
            <a:pPr>
              <a:buFontTx/>
              <a:buChar char="-"/>
            </a:pPr>
            <a:r>
              <a:rPr lang="it-IT" sz="2000" dirty="0" err="1" smtClean="0"/>
              <a:t>MercedesFastestLapTimes</a:t>
            </a:r>
            <a:r>
              <a:rPr lang="it-IT" sz="2000" dirty="0" smtClean="0"/>
              <a:t>(race, date, </a:t>
            </a:r>
            <a:r>
              <a:rPr lang="it-IT" sz="2000" dirty="0" err="1" smtClean="0"/>
              <a:t>year</a:t>
            </a:r>
            <a:r>
              <a:rPr lang="it-IT" sz="2000" dirty="0" smtClean="0"/>
              <a:t>, driver, </a:t>
            </a:r>
            <a:r>
              <a:rPr lang="it-IT" sz="2000" dirty="0" err="1" smtClean="0"/>
              <a:t>lap</a:t>
            </a:r>
            <a:r>
              <a:rPr lang="it-IT" sz="2000" dirty="0" smtClean="0"/>
              <a:t>, </a:t>
            </a:r>
            <a:r>
              <a:rPr lang="it-IT" sz="2000" dirty="0" err="1" smtClean="0"/>
              <a:t>time</a:t>
            </a:r>
            <a:r>
              <a:rPr lang="it-IT" sz="2000" dirty="0" smtClean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467544" y="3356992"/>
            <a:ext cx="81369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• </a:t>
            </a:r>
            <a:r>
              <a:rPr lang="it-IT" sz="2800" dirty="0" err="1" smtClean="0"/>
              <a:t>Now</a:t>
            </a:r>
            <a:r>
              <a:rPr lang="it-IT" sz="2800" dirty="0" smtClean="0"/>
              <a:t> </a:t>
            </a:r>
            <a:r>
              <a:rPr lang="it-IT" sz="2800" dirty="0" err="1" smtClean="0"/>
              <a:t>let</a:t>
            </a:r>
            <a:r>
              <a:rPr lang="it-IT" sz="2800" dirty="0" smtClean="0"/>
              <a:t>’s </a:t>
            </a:r>
            <a:r>
              <a:rPr lang="it-IT" sz="2800" dirty="0" err="1" smtClean="0"/>
              <a:t>see</a:t>
            </a:r>
            <a:r>
              <a:rPr lang="it-IT" sz="2800" dirty="0" smtClean="0"/>
              <a:t> </a:t>
            </a:r>
            <a:r>
              <a:rPr lang="it-IT" sz="2800" dirty="0" err="1" smtClean="0"/>
              <a:t>how</a:t>
            </a:r>
            <a:r>
              <a:rPr lang="it-IT" sz="2800" dirty="0" smtClean="0"/>
              <a:t> </a:t>
            </a:r>
            <a:r>
              <a:rPr lang="it-IT" sz="2800" dirty="0" err="1" smtClean="0"/>
              <a:t>this</a:t>
            </a:r>
            <a:r>
              <a:rPr lang="it-IT" sz="2800" dirty="0" smtClean="0"/>
              <a:t> </a:t>
            </a:r>
            <a:r>
              <a:rPr lang="it-IT" sz="2800" dirty="0" err="1" smtClean="0"/>
              <a:t>works</a:t>
            </a:r>
            <a:r>
              <a:rPr lang="it-IT" sz="2800" dirty="0" smtClean="0"/>
              <a:t> in </a:t>
            </a:r>
            <a:r>
              <a:rPr lang="it-IT" sz="2800" dirty="0" err="1" smtClean="0"/>
              <a:t>practice</a:t>
            </a:r>
            <a:r>
              <a:rPr lang="it-IT" sz="2800" dirty="0" smtClean="0"/>
              <a:t> </a:t>
            </a:r>
            <a:r>
              <a:rPr lang="it-IT" sz="2800" dirty="0" err="1" smtClean="0"/>
              <a:t>with</a:t>
            </a:r>
            <a:r>
              <a:rPr lang="it-IT" sz="2800" dirty="0" smtClean="0"/>
              <a:t> a live </a:t>
            </a:r>
            <a:r>
              <a:rPr lang="it-IT" sz="2800" dirty="0" err="1" smtClean="0"/>
              <a:t>demonstration</a:t>
            </a:r>
            <a:r>
              <a:rPr lang="it-IT" sz="2800" dirty="0" smtClean="0"/>
              <a:t> </a:t>
            </a:r>
            <a:r>
              <a:rPr lang="it-IT" sz="2800" dirty="0" err="1" smtClean="0"/>
              <a:t>using</a:t>
            </a:r>
            <a:r>
              <a:rPr lang="it-IT" sz="2800" dirty="0" smtClean="0"/>
              <a:t> </a:t>
            </a:r>
            <a:r>
              <a:rPr lang="it-IT" sz="2800" dirty="0" err="1" smtClean="0"/>
              <a:t>Talend</a:t>
            </a:r>
            <a:r>
              <a:rPr lang="it-IT" sz="2800" dirty="0" smtClean="0"/>
              <a:t>!</a:t>
            </a:r>
            <a:endParaRPr lang="it-IT" sz="280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Issue</a:t>
            </a:r>
            <a:r>
              <a:rPr lang="it-IT" dirty="0" smtClean="0"/>
              <a:t> 3: </a:t>
            </a:r>
            <a:r>
              <a:rPr lang="it-IT" dirty="0" err="1" smtClean="0"/>
              <a:t>Speed</a:t>
            </a:r>
            <a:endParaRPr lang="it-IT" dirty="0"/>
          </a:p>
        </p:txBody>
      </p:sp>
      <p:pic>
        <p:nvPicPr>
          <p:cNvPr id="10" name="Immagine 9" descr="Talend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332656"/>
            <a:ext cx="8712968" cy="27675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611560" y="404664"/>
            <a:ext cx="77048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• Once </a:t>
            </a:r>
            <a:r>
              <a:rPr lang="it-IT" sz="2800" dirty="0" err="1" smtClean="0"/>
              <a:t>again</a:t>
            </a:r>
            <a:r>
              <a:rPr lang="it-IT" sz="2800" dirty="0" smtClean="0"/>
              <a:t> </a:t>
            </a:r>
            <a:r>
              <a:rPr lang="it-IT" sz="2800" dirty="0" err="1" smtClean="0"/>
              <a:t>we</a:t>
            </a:r>
            <a:r>
              <a:rPr lang="it-IT" sz="2800" dirty="0" smtClean="0"/>
              <a:t> can </a:t>
            </a:r>
            <a:r>
              <a:rPr lang="it-IT" sz="2800" dirty="0" err="1" smtClean="0"/>
              <a:t>query</a:t>
            </a:r>
            <a:r>
              <a:rPr lang="it-IT" sz="2800" dirty="0" smtClean="0"/>
              <a:t> the </a:t>
            </a:r>
            <a:r>
              <a:rPr lang="it-IT" sz="2800" dirty="0" err="1" smtClean="0"/>
              <a:t>integrated</a:t>
            </a:r>
            <a:r>
              <a:rPr lang="it-IT" sz="2800" dirty="0" smtClean="0"/>
              <a:t> data </a:t>
            </a:r>
            <a:r>
              <a:rPr lang="it-IT" sz="2800" dirty="0" err="1" smtClean="0"/>
              <a:t>after</a:t>
            </a:r>
            <a:r>
              <a:rPr lang="it-IT" sz="2800" dirty="0" smtClean="0"/>
              <a:t> </a:t>
            </a:r>
            <a:r>
              <a:rPr lang="it-IT" sz="2800" dirty="0" err="1" smtClean="0"/>
              <a:t>it</a:t>
            </a:r>
            <a:r>
              <a:rPr lang="it-IT" sz="2800" dirty="0" smtClean="0"/>
              <a:t> </a:t>
            </a:r>
            <a:r>
              <a:rPr lang="it-IT" sz="2800" dirty="0" err="1" smtClean="0"/>
              <a:t>has</a:t>
            </a:r>
            <a:r>
              <a:rPr lang="it-IT" sz="2800" dirty="0" smtClean="0"/>
              <a:t> </a:t>
            </a:r>
            <a:r>
              <a:rPr lang="it-IT" sz="2800" dirty="0" err="1" smtClean="0"/>
              <a:t>been</a:t>
            </a:r>
            <a:r>
              <a:rPr lang="it-IT" sz="2800" dirty="0" smtClean="0"/>
              <a:t> </a:t>
            </a:r>
            <a:r>
              <a:rPr lang="it-IT" sz="2800" dirty="0" err="1" smtClean="0"/>
              <a:t>loaded</a:t>
            </a:r>
            <a:r>
              <a:rPr lang="it-IT" sz="2800" dirty="0" smtClean="0"/>
              <a:t> in a </a:t>
            </a:r>
            <a:r>
              <a:rPr lang="it-IT" sz="2800" dirty="0" err="1" smtClean="0"/>
              <a:t>graph</a:t>
            </a:r>
            <a:r>
              <a:rPr lang="it-IT" sz="2800" dirty="0" smtClean="0"/>
              <a:t> database.</a:t>
            </a:r>
            <a:endParaRPr lang="it-IT" sz="280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Issue</a:t>
            </a:r>
            <a:r>
              <a:rPr lang="it-IT" dirty="0" smtClean="0"/>
              <a:t> 3: </a:t>
            </a:r>
            <a:r>
              <a:rPr lang="it-IT" dirty="0" err="1" smtClean="0"/>
              <a:t>Speed</a:t>
            </a:r>
            <a:endParaRPr lang="it-IT" dirty="0"/>
          </a:p>
        </p:txBody>
      </p:sp>
      <p:cxnSp>
        <p:nvCxnSpPr>
          <p:cNvPr id="9" name="Connettore 7 8"/>
          <p:cNvCxnSpPr>
            <a:endCxn id="10" idx="1"/>
          </p:cNvCxnSpPr>
          <p:nvPr/>
        </p:nvCxnSpPr>
        <p:spPr>
          <a:xfrm rot="16200000" flipH="1">
            <a:off x="1214482" y="2466038"/>
            <a:ext cx="1602469" cy="1080120"/>
          </a:xfrm>
          <a:prstGeom prst="curvedConnector2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magine 7" descr="fastestLapsFerrari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7624" y="1556792"/>
            <a:ext cx="5790477" cy="7746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magine 9" descr="FastestLapsGraph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5776" y="2708920"/>
            <a:ext cx="5765080" cy="21968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CasellaDiTesto 13"/>
          <p:cNvSpPr txBox="1"/>
          <p:nvPr/>
        </p:nvSpPr>
        <p:spPr>
          <a:xfrm>
            <a:off x="611560" y="5157192"/>
            <a:ext cx="6624736" cy="52322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• </a:t>
            </a:r>
            <a:r>
              <a:rPr lang="it-IT" sz="2800" dirty="0" err="1" smtClean="0"/>
              <a:t>But</a:t>
            </a:r>
            <a:r>
              <a:rPr lang="it-IT" sz="2800" dirty="0" smtClean="0"/>
              <a:t> </a:t>
            </a:r>
            <a:r>
              <a:rPr lang="it-IT" sz="2800" dirty="0" err="1" smtClean="0"/>
              <a:t>let</a:t>
            </a:r>
            <a:r>
              <a:rPr lang="it-IT" sz="2800" dirty="0" smtClean="0"/>
              <a:t>’s </a:t>
            </a:r>
            <a:r>
              <a:rPr lang="it-IT" sz="2800" dirty="0" err="1" smtClean="0"/>
              <a:t>keep</a:t>
            </a:r>
            <a:r>
              <a:rPr lang="it-IT" sz="2800" dirty="0" smtClean="0"/>
              <a:t> </a:t>
            </a:r>
            <a:r>
              <a:rPr lang="it-IT" sz="2800" dirty="0" err="1" smtClean="0"/>
              <a:t>using</a:t>
            </a:r>
            <a:r>
              <a:rPr lang="it-IT" sz="2800" dirty="0" smtClean="0"/>
              <a:t> </a:t>
            </a:r>
            <a:r>
              <a:rPr lang="it-IT" sz="2800" dirty="0" err="1" smtClean="0"/>
              <a:t>Talend</a:t>
            </a:r>
            <a:r>
              <a:rPr lang="it-IT" sz="2800" dirty="0" smtClean="0"/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467544" y="4941168"/>
            <a:ext cx="81369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• </a:t>
            </a:r>
            <a:r>
              <a:rPr lang="it-IT" sz="2800" dirty="0" err="1" smtClean="0"/>
              <a:t>Now</a:t>
            </a:r>
            <a:r>
              <a:rPr lang="it-IT" sz="2800" dirty="0" smtClean="0"/>
              <a:t> </a:t>
            </a:r>
            <a:r>
              <a:rPr lang="it-IT" sz="2800" dirty="0" err="1" smtClean="0"/>
              <a:t>let</a:t>
            </a:r>
            <a:r>
              <a:rPr lang="it-IT" sz="2800" dirty="0" smtClean="0"/>
              <a:t>’s </a:t>
            </a:r>
            <a:r>
              <a:rPr lang="it-IT" sz="2800" dirty="0" err="1" smtClean="0"/>
              <a:t>see</a:t>
            </a:r>
            <a:r>
              <a:rPr lang="it-IT" sz="2800" dirty="0" smtClean="0"/>
              <a:t> </a:t>
            </a:r>
            <a:r>
              <a:rPr lang="it-IT" sz="2800" dirty="0" err="1" smtClean="0"/>
              <a:t>how</a:t>
            </a:r>
            <a:r>
              <a:rPr lang="it-IT" sz="2800" dirty="0" smtClean="0"/>
              <a:t> </a:t>
            </a:r>
            <a:r>
              <a:rPr lang="it-IT" sz="2800" dirty="0" err="1" smtClean="0"/>
              <a:t>this</a:t>
            </a:r>
            <a:r>
              <a:rPr lang="it-IT" sz="2800" dirty="0" smtClean="0"/>
              <a:t> </a:t>
            </a:r>
            <a:r>
              <a:rPr lang="it-IT" sz="2800" dirty="0" err="1" smtClean="0"/>
              <a:t>works</a:t>
            </a:r>
            <a:r>
              <a:rPr lang="it-IT" sz="2800" dirty="0" smtClean="0"/>
              <a:t> in </a:t>
            </a:r>
            <a:r>
              <a:rPr lang="it-IT" sz="2800" dirty="0" err="1" smtClean="0"/>
              <a:t>practice</a:t>
            </a:r>
            <a:r>
              <a:rPr lang="it-IT" sz="2800" dirty="0" smtClean="0"/>
              <a:t> </a:t>
            </a:r>
            <a:r>
              <a:rPr lang="it-IT" sz="2800" dirty="0" err="1" smtClean="0"/>
              <a:t>with</a:t>
            </a:r>
            <a:r>
              <a:rPr lang="it-IT" sz="2800" dirty="0" smtClean="0"/>
              <a:t> a live </a:t>
            </a:r>
            <a:r>
              <a:rPr lang="it-IT" sz="2800" dirty="0" err="1" smtClean="0"/>
              <a:t>demonstration</a:t>
            </a:r>
            <a:r>
              <a:rPr lang="it-IT" sz="2800" dirty="0" smtClean="0"/>
              <a:t> </a:t>
            </a:r>
            <a:r>
              <a:rPr lang="it-IT" sz="2800" dirty="0" err="1" smtClean="0"/>
              <a:t>using</a:t>
            </a:r>
            <a:r>
              <a:rPr lang="it-IT" sz="2800" dirty="0" smtClean="0"/>
              <a:t> </a:t>
            </a:r>
            <a:r>
              <a:rPr lang="it-IT" sz="2800" dirty="0" err="1" smtClean="0"/>
              <a:t>Talend</a:t>
            </a:r>
            <a:r>
              <a:rPr lang="it-IT" sz="2800" dirty="0" smtClean="0"/>
              <a:t>!</a:t>
            </a:r>
            <a:endParaRPr lang="it-IT" sz="280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Issue</a:t>
            </a:r>
            <a:r>
              <a:rPr lang="it-IT" dirty="0" smtClean="0"/>
              <a:t> 3: </a:t>
            </a:r>
            <a:r>
              <a:rPr lang="it-IT" dirty="0" err="1" smtClean="0"/>
              <a:t>Speed</a:t>
            </a:r>
            <a:endParaRPr lang="it-IT" dirty="0"/>
          </a:p>
        </p:txBody>
      </p:sp>
      <p:pic>
        <p:nvPicPr>
          <p:cNvPr id="7" name="Immagine 6" descr="Talend6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260648"/>
            <a:ext cx="4176464" cy="2058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magine 7" descr="Talend6B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11960" y="404664"/>
            <a:ext cx="4608512" cy="31878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magine 8" descr="Talend6C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5576" y="1844824"/>
            <a:ext cx="7644174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ttangolo 9"/>
          <p:cNvSpPr/>
          <p:nvPr/>
        </p:nvSpPr>
        <p:spPr>
          <a:xfrm>
            <a:off x="6732240" y="2924944"/>
            <a:ext cx="2232248" cy="86409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>
                <a:solidFill>
                  <a:schemeClr val="tx1"/>
                </a:solidFill>
              </a:rPr>
              <a:t>All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dirty="0" err="1" smtClean="0">
                <a:solidFill>
                  <a:schemeClr val="tx1"/>
                </a:solidFill>
              </a:rPr>
              <a:t>this</a:t>
            </a:r>
            <a:r>
              <a:rPr lang="it-IT" dirty="0" smtClean="0">
                <a:solidFill>
                  <a:schemeClr val="tx1"/>
                </a:solidFill>
              </a:rPr>
              <a:t> work just </a:t>
            </a:r>
            <a:r>
              <a:rPr lang="it-IT" dirty="0" err="1" smtClean="0">
                <a:solidFill>
                  <a:schemeClr val="tx1"/>
                </a:solidFill>
              </a:rPr>
              <a:t>to</a:t>
            </a:r>
            <a:r>
              <a:rPr lang="it-IT" dirty="0" smtClean="0">
                <a:solidFill>
                  <a:schemeClr val="tx1"/>
                </a:solidFill>
              </a:rPr>
              <a:t> emulate </a:t>
            </a:r>
            <a:r>
              <a:rPr lang="it-IT" dirty="0" err="1" smtClean="0">
                <a:solidFill>
                  <a:schemeClr val="tx1"/>
                </a:solidFill>
              </a:rPr>
              <a:t>one</a:t>
            </a:r>
            <a:r>
              <a:rPr lang="it-IT" dirty="0" smtClean="0">
                <a:solidFill>
                  <a:schemeClr val="tx1"/>
                </a:solidFill>
              </a:rPr>
              <a:t> Neo4j </a:t>
            </a:r>
            <a:r>
              <a:rPr lang="it-IT" dirty="0" err="1" smtClean="0">
                <a:solidFill>
                  <a:schemeClr val="tx1"/>
                </a:solidFill>
              </a:rPr>
              <a:t>query</a:t>
            </a:r>
            <a:r>
              <a:rPr lang="it-IT" dirty="0" smtClean="0">
                <a:solidFill>
                  <a:schemeClr val="tx1"/>
                </a:solidFill>
              </a:rPr>
              <a:t>!</a:t>
            </a:r>
            <a:endParaRPr lang="it-IT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611560" y="404664"/>
            <a:ext cx="7704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 smtClean="0">
                <a:solidFill>
                  <a:srgbClr val="FF0000"/>
                </a:solidFill>
              </a:rPr>
              <a:t>CONCLUSIONS</a:t>
            </a:r>
            <a:endParaRPr lang="it-IT" sz="3600" dirty="0">
              <a:solidFill>
                <a:srgbClr val="FF0000"/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Issue</a:t>
            </a:r>
            <a:r>
              <a:rPr lang="it-IT" dirty="0" smtClean="0"/>
              <a:t> 3: </a:t>
            </a:r>
            <a:r>
              <a:rPr lang="it-IT" dirty="0" err="1" smtClean="0"/>
              <a:t>Speed</a:t>
            </a:r>
            <a:endParaRPr lang="it-IT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899592" y="4797152"/>
            <a:ext cx="6984776" cy="138499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• </a:t>
            </a:r>
            <a:r>
              <a:rPr lang="it-IT" sz="2800" dirty="0" err="1" smtClean="0"/>
              <a:t>This</a:t>
            </a:r>
            <a:r>
              <a:rPr lang="it-IT" sz="2800" dirty="0" smtClean="0"/>
              <a:t> data </a:t>
            </a:r>
            <a:r>
              <a:rPr lang="it-IT" sz="2800" dirty="0" err="1" smtClean="0"/>
              <a:t>shows</a:t>
            </a:r>
            <a:r>
              <a:rPr lang="it-IT" sz="2800" dirty="0" smtClean="0"/>
              <a:t> </a:t>
            </a:r>
            <a:r>
              <a:rPr lang="it-IT" sz="2800" dirty="0" err="1" smtClean="0"/>
              <a:t>that</a:t>
            </a:r>
            <a:r>
              <a:rPr lang="it-IT" sz="2800" dirty="0" smtClean="0"/>
              <a:t> </a:t>
            </a:r>
            <a:r>
              <a:rPr lang="it-IT" sz="2800" dirty="0" err="1" smtClean="0"/>
              <a:t>we</a:t>
            </a:r>
            <a:r>
              <a:rPr lang="it-IT" sz="2800" dirty="0" smtClean="0"/>
              <a:t> </a:t>
            </a:r>
            <a:r>
              <a:rPr lang="it-IT" sz="2800" dirty="0" err="1" smtClean="0"/>
              <a:t>clearly</a:t>
            </a:r>
            <a:r>
              <a:rPr lang="it-IT" sz="2800" dirty="0" smtClean="0"/>
              <a:t> </a:t>
            </a:r>
            <a:r>
              <a:rPr lang="it-IT" sz="2800" dirty="0" err="1" smtClean="0"/>
              <a:t>need</a:t>
            </a:r>
            <a:r>
              <a:rPr lang="it-IT" sz="2800" dirty="0" smtClean="0"/>
              <a:t> </a:t>
            </a:r>
            <a:r>
              <a:rPr lang="it-IT" sz="2800" dirty="0" err="1" smtClean="0"/>
              <a:t>to</a:t>
            </a:r>
            <a:r>
              <a:rPr lang="it-IT" sz="2800" dirty="0" smtClean="0"/>
              <a:t> </a:t>
            </a:r>
            <a:r>
              <a:rPr lang="it-IT" sz="2800" dirty="0" err="1" smtClean="0"/>
              <a:t>keep</a:t>
            </a:r>
            <a:r>
              <a:rPr lang="it-IT" sz="2800" dirty="0" smtClean="0"/>
              <a:t> </a:t>
            </a:r>
            <a:r>
              <a:rPr lang="it-IT" sz="2800" dirty="0" err="1" smtClean="0"/>
              <a:t>improving</a:t>
            </a:r>
            <a:r>
              <a:rPr lang="it-IT" sz="2800" dirty="0" smtClean="0"/>
              <a:t> the performance </a:t>
            </a:r>
            <a:r>
              <a:rPr lang="it-IT" sz="2800" dirty="0" err="1" smtClean="0"/>
              <a:t>of</a:t>
            </a:r>
            <a:r>
              <a:rPr lang="it-IT" sz="2800" dirty="0" smtClean="0"/>
              <a:t> </a:t>
            </a:r>
            <a:r>
              <a:rPr lang="it-IT" sz="2800" dirty="0" err="1" smtClean="0"/>
              <a:t>our</a:t>
            </a:r>
            <a:r>
              <a:rPr lang="it-IT" sz="2800" dirty="0" smtClean="0"/>
              <a:t> </a:t>
            </a:r>
            <a:r>
              <a:rPr lang="it-IT" sz="2800" dirty="0" err="1" smtClean="0"/>
              <a:t>car</a:t>
            </a:r>
            <a:r>
              <a:rPr lang="it-IT" sz="2800" dirty="0" smtClean="0"/>
              <a:t> </a:t>
            </a:r>
            <a:r>
              <a:rPr lang="it-IT" sz="2800" dirty="0" err="1" smtClean="0"/>
              <a:t>because</a:t>
            </a:r>
            <a:r>
              <a:rPr lang="it-IT" sz="2800" dirty="0" smtClean="0"/>
              <a:t> Mercedes </a:t>
            </a:r>
            <a:r>
              <a:rPr lang="it-IT" sz="2800" dirty="0" err="1" smtClean="0"/>
              <a:t>is</a:t>
            </a:r>
            <a:r>
              <a:rPr lang="it-IT" sz="2800" dirty="0" smtClean="0"/>
              <a:t> </a:t>
            </a:r>
            <a:r>
              <a:rPr lang="it-IT" sz="2800" dirty="0" err="1" smtClean="0"/>
              <a:t>still</a:t>
            </a:r>
            <a:r>
              <a:rPr lang="it-IT" sz="2800" dirty="0" smtClean="0"/>
              <a:t> </a:t>
            </a:r>
            <a:r>
              <a:rPr lang="it-IT" sz="2800" dirty="0" err="1" smtClean="0"/>
              <a:t>ahead</a:t>
            </a:r>
            <a:r>
              <a:rPr lang="it-IT" sz="2800" dirty="0" smtClean="0"/>
              <a:t>!</a:t>
            </a:r>
          </a:p>
        </p:txBody>
      </p:sp>
      <p:pic>
        <p:nvPicPr>
          <p:cNvPr id="8" name="Immagine 7" descr="fastLapsFerrariR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1640" y="1340768"/>
            <a:ext cx="2526984" cy="32761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magine 9" descr="fastLapsMercedesRE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76056" y="1340768"/>
            <a:ext cx="2590476" cy="32888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611560" y="404664"/>
            <a:ext cx="7704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 smtClean="0">
                <a:solidFill>
                  <a:srgbClr val="FF0000"/>
                </a:solidFill>
              </a:rPr>
              <a:t>FINAL REMARKS</a:t>
            </a:r>
            <a:endParaRPr lang="it-IT" sz="3600" dirty="0">
              <a:solidFill>
                <a:srgbClr val="FF0000"/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Conclusions</a:t>
            </a:r>
            <a:endParaRPr lang="it-IT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755576" y="1268760"/>
            <a:ext cx="7632848" cy="3970318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• </a:t>
            </a:r>
            <a:r>
              <a:rPr lang="it-IT" sz="2800" dirty="0" err="1" smtClean="0"/>
              <a:t>By</a:t>
            </a:r>
            <a:r>
              <a:rPr lang="it-IT" sz="2800" dirty="0" smtClean="0"/>
              <a:t> </a:t>
            </a:r>
            <a:r>
              <a:rPr lang="it-IT" sz="2800" dirty="0" err="1" smtClean="0"/>
              <a:t>integrating</a:t>
            </a:r>
            <a:r>
              <a:rPr lang="it-IT" sz="2800" dirty="0" smtClean="0"/>
              <a:t> and </a:t>
            </a:r>
            <a:r>
              <a:rPr lang="it-IT" sz="2800" dirty="0" err="1" smtClean="0"/>
              <a:t>querying</a:t>
            </a:r>
            <a:r>
              <a:rPr lang="it-IT" sz="2800" dirty="0" smtClean="0"/>
              <a:t> data, I </a:t>
            </a:r>
            <a:r>
              <a:rPr lang="it-IT" sz="2800" dirty="0" err="1" smtClean="0"/>
              <a:t>could</a:t>
            </a:r>
            <a:r>
              <a:rPr lang="it-IT" sz="2800" dirty="0" smtClean="0"/>
              <a:t> take a </a:t>
            </a:r>
            <a:r>
              <a:rPr lang="it-IT" sz="2800" dirty="0" err="1" smtClean="0"/>
              <a:t>authentic</a:t>
            </a:r>
            <a:r>
              <a:rPr lang="it-IT" sz="2800" dirty="0" smtClean="0"/>
              <a:t> look at </a:t>
            </a:r>
            <a:r>
              <a:rPr lang="it-IT" sz="2800" dirty="0" err="1" smtClean="0"/>
              <a:t>how</a:t>
            </a:r>
            <a:r>
              <a:rPr lang="it-IT" sz="2800" dirty="0" smtClean="0"/>
              <a:t> </a:t>
            </a:r>
            <a:r>
              <a:rPr lang="it-IT" sz="2800" dirty="0" err="1" smtClean="0"/>
              <a:t>various</a:t>
            </a:r>
            <a:r>
              <a:rPr lang="it-IT" sz="2800" dirty="0" smtClean="0"/>
              <a:t> </a:t>
            </a:r>
            <a:r>
              <a:rPr lang="it-IT" sz="2800" dirty="0" err="1" smtClean="0"/>
              <a:t>aspects</a:t>
            </a:r>
            <a:r>
              <a:rPr lang="it-IT" sz="2800" dirty="0" smtClean="0"/>
              <a:t> </a:t>
            </a:r>
            <a:r>
              <a:rPr lang="it-IT" sz="2800" dirty="0" err="1" smtClean="0"/>
              <a:t>of</a:t>
            </a:r>
            <a:r>
              <a:rPr lang="it-IT" sz="2800" dirty="0" smtClean="0"/>
              <a:t> the team </a:t>
            </a:r>
            <a:r>
              <a:rPr lang="it-IT" sz="2800" dirty="0" err="1" smtClean="0"/>
              <a:t>have</a:t>
            </a:r>
            <a:r>
              <a:rPr lang="it-IT" sz="2800" dirty="0" smtClean="0"/>
              <a:t> </a:t>
            </a:r>
            <a:r>
              <a:rPr lang="it-IT" sz="2800" dirty="0" err="1" smtClean="0"/>
              <a:t>performed</a:t>
            </a:r>
            <a:r>
              <a:rPr lang="it-IT" sz="2800" dirty="0" smtClean="0"/>
              <a:t> and </a:t>
            </a:r>
            <a:r>
              <a:rPr lang="it-IT" sz="2800" dirty="0" err="1" smtClean="0"/>
              <a:t>where</a:t>
            </a:r>
            <a:r>
              <a:rPr lang="it-IT" sz="2800" dirty="0" smtClean="0"/>
              <a:t> - and </a:t>
            </a:r>
            <a:r>
              <a:rPr lang="it-IT" sz="2800" dirty="0" err="1" smtClean="0"/>
              <a:t>if</a:t>
            </a:r>
            <a:r>
              <a:rPr lang="it-IT" sz="2800" dirty="0" smtClean="0"/>
              <a:t> - </a:t>
            </a:r>
            <a:r>
              <a:rPr lang="it-IT" sz="2800" dirty="0" err="1" smtClean="0"/>
              <a:t>they</a:t>
            </a:r>
            <a:r>
              <a:rPr lang="it-IT" sz="2800" dirty="0" smtClean="0"/>
              <a:t> </a:t>
            </a:r>
            <a:r>
              <a:rPr lang="it-IT" sz="2800" dirty="0" err="1" smtClean="0"/>
              <a:t>fell</a:t>
            </a:r>
            <a:r>
              <a:rPr lang="it-IT" sz="2800" dirty="0" smtClean="0"/>
              <a:t> short.</a:t>
            </a:r>
            <a:br>
              <a:rPr lang="it-IT" sz="2800" dirty="0" smtClean="0"/>
            </a:br>
            <a:r>
              <a:rPr lang="it-IT" sz="2800" dirty="0" smtClean="0"/>
              <a:t/>
            </a:r>
            <a:br>
              <a:rPr lang="it-IT" sz="2800" dirty="0" smtClean="0"/>
            </a:br>
            <a:r>
              <a:rPr lang="it-IT" sz="2800" dirty="0" smtClean="0"/>
              <a:t>• The </a:t>
            </a:r>
            <a:r>
              <a:rPr lang="it-IT" sz="2800" dirty="0" err="1" smtClean="0"/>
              <a:t>answers</a:t>
            </a:r>
            <a:r>
              <a:rPr lang="it-IT" sz="2800" dirty="0" smtClean="0"/>
              <a:t> I </a:t>
            </a:r>
            <a:r>
              <a:rPr lang="it-IT" sz="2800" dirty="0" err="1" smtClean="0"/>
              <a:t>gained</a:t>
            </a:r>
            <a:r>
              <a:rPr lang="it-IT" sz="2800" dirty="0" smtClean="0"/>
              <a:t> </a:t>
            </a:r>
            <a:r>
              <a:rPr lang="it-IT" sz="2800" dirty="0" err="1" smtClean="0"/>
              <a:t>from</a:t>
            </a:r>
            <a:r>
              <a:rPr lang="it-IT" sz="2800" dirty="0" smtClean="0"/>
              <a:t> </a:t>
            </a:r>
            <a:r>
              <a:rPr lang="it-IT" sz="2800" dirty="0" err="1" smtClean="0"/>
              <a:t>this</a:t>
            </a:r>
            <a:r>
              <a:rPr lang="it-IT" sz="2800" dirty="0" smtClean="0"/>
              <a:t> </a:t>
            </a:r>
            <a:r>
              <a:rPr lang="it-IT" sz="2800" dirty="0" err="1" smtClean="0"/>
              <a:t>analysis</a:t>
            </a:r>
            <a:r>
              <a:rPr lang="it-IT" sz="2800" dirty="0" smtClean="0"/>
              <a:t> </a:t>
            </a:r>
            <a:r>
              <a:rPr lang="it-IT" sz="2800" dirty="0" err="1" smtClean="0"/>
              <a:t>will</a:t>
            </a:r>
            <a:r>
              <a:rPr lang="it-IT" sz="2800" dirty="0" smtClean="0"/>
              <a:t> help me </a:t>
            </a:r>
            <a:r>
              <a:rPr lang="it-IT" sz="2800" dirty="0" err="1" smtClean="0"/>
              <a:t>make</a:t>
            </a:r>
            <a:r>
              <a:rPr lang="it-IT" sz="2800" dirty="0" smtClean="0"/>
              <a:t> </a:t>
            </a:r>
            <a:r>
              <a:rPr lang="it-IT" sz="2800" dirty="0" err="1" smtClean="0"/>
              <a:t>decisions</a:t>
            </a:r>
            <a:r>
              <a:rPr lang="it-IT" sz="2800" dirty="0" smtClean="0"/>
              <a:t> in the future </a:t>
            </a:r>
            <a:r>
              <a:rPr lang="it-IT" sz="2800" dirty="0" err="1" smtClean="0"/>
              <a:t>that</a:t>
            </a:r>
            <a:r>
              <a:rPr lang="it-IT" sz="2800" dirty="0" smtClean="0"/>
              <a:t> </a:t>
            </a:r>
            <a:r>
              <a:rPr lang="it-IT" sz="2800" dirty="0" err="1" smtClean="0"/>
              <a:t>will</a:t>
            </a:r>
            <a:r>
              <a:rPr lang="it-IT" sz="2800" dirty="0" smtClean="0"/>
              <a:t> </a:t>
            </a:r>
            <a:r>
              <a:rPr lang="it-IT" sz="2800" dirty="0" err="1" smtClean="0"/>
              <a:t>be</a:t>
            </a:r>
            <a:r>
              <a:rPr lang="it-IT" sz="2800" dirty="0" smtClean="0"/>
              <a:t> </a:t>
            </a:r>
            <a:r>
              <a:rPr lang="it-IT" sz="2800" dirty="0" err="1" smtClean="0"/>
              <a:t>based</a:t>
            </a:r>
            <a:r>
              <a:rPr lang="it-IT" sz="2800" dirty="0" smtClean="0"/>
              <a:t> on </a:t>
            </a:r>
            <a:r>
              <a:rPr lang="it-IT" sz="2800" dirty="0" err="1" smtClean="0"/>
              <a:t>facts</a:t>
            </a:r>
            <a:r>
              <a:rPr lang="it-IT" sz="2800" dirty="0" smtClean="0"/>
              <a:t> and </a:t>
            </a:r>
            <a:r>
              <a:rPr lang="it-IT" sz="2800" dirty="0" err="1" smtClean="0"/>
              <a:t>not</a:t>
            </a:r>
            <a:r>
              <a:rPr lang="it-IT" sz="2800" dirty="0" smtClean="0"/>
              <a:t> </a:t>
            </a:r>
            <a:r>
              <a:rPr lang="it-IT" sz="2800" dirty="0" err="1" smtClean="0"/>
              <a:t>subjective</a:t>
            </a:r>
            <a:r>
              <a:rPr lang="it-IT" sz="2800" dirty="0" smtClean="0"/>
              <a:t> </a:t>
            </a:r>
            <a:r>
              <a:rPr lang="it-IT" sz="2800" dirty="0" err="1" smtClean="0"/>
              <a:t>feelings</a:t>
            </a:r>
            <a:r>
              <a:rPr lang="it-IT" sz="2800" dirty="0" smtClean="0"/>
              <a:t>, </a:t>
            </a:r>
            <a:r>
              <a:rPr lang="it-IT" sz="2800" dirty="0" err="1" smtClean="0"/>
              <a:t>which</a:t>
            </a:r>
            <a:r>
              <a:rPr lang="it-IT" sz="2800" dirty="0" smtClean="0"/>
              <a:t> </a:t>
            </a:r>
            <a:r>
              <a:rPr lang="it-IT" sz="2800" dirty="0" err="1" smtClean="0"/>
              <a:t>was</a:t>
            </a:r>
            <a:r>
              <a:rPr lang="it-IT" sz="2800" dirty="0" smtClean="0"/>
              <a:t> </a:t>
            </a:r>
            <a:r>
              <a:rPr lang="it-IT" sz="2800" dirty="0" err="1" smtClean="0"/>
              <a:t>exactly</a:t>
            </a:r>
            <a:r>
              <a:rPr lang="it-IT" sz="2800" dirty="0" smtClean="0"/>
              <a:t> </a:t>
            </a:r>
            <a:r>
              <a:rPr lang="it-IT" sz="2800" dirty="0" err="1" smtClean="0"/>
              <a:t>my</a:t>
            </a:r>
            <a:r>
              <a:rPr lang="it-IT" sz="2800" dirty="0" smtClean="0"/>
              <a:t> </a:t>
            </a:r>
            <a:r>
              <a:rPr lang="it-IT" sz="2800" dirty="0" err="1" smtClean="0"/>
              <a:t>initial</a:t>
            </a:r>
            <a:r>
              <a:rPr lang="it-IT" sz="2800" dirty="0" smtClean="0"/>
              <a:t> </a:t>
            </a:r>
            <a:r>
              <a:rPr lang="it-IT" sz="2800" dirty="0" err="1" smtClean="0"/>
              <a:t>objective</a:t>
            </a:r>
            <a:r>
              <a:rPr lang="it-IT" sz="2800" dirty="0" smtClean="0"/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3779912" y="2276872"/>
            <a:ext cx="1440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smtClean="0">
                <a:solidFill>
                  <a:srgbClr val="FF0000"/>
                </a:solidFill>
              </a:rPr>
              <a:t>BONUS</a:t>
            </a:r>
            <a:endParaRPr lang="it-IT" sz="3200" dirty="0">
              <a:solidFill>
                <a:srgbClr val="FF0000"/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smtClean="0"/>
              <a:t>Bonus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1043608" y="2708920"/>
            <a:ext cx="7128792" cy="76944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4400" dirty="0" err="1" smtClean="0"/>
              <a:t>Let</a:t>
            </a:r>
            <a:r>
              <a:rPr lang="it-IT" sz="4400" dirty="0" smtClean="0"/>
              <a:t>’s </a:t>
            </a:r>
            <a:r>
              <a:rPr lang="it-IT" sz="4400" dirty="0" err="1" smtClean="0"/>
              <a:t>make</a:t>
            </a:r>
            <a:r>
              <a:rPr lang="it-IT" sz="4400" dirty="0" smtClean="0"/>
              <a:t> more </a:t>
            </a:r>
            <a:r>
              <a:rPr lang="it-IT" sz="4400" dirty="0" err="1" smtClean="0"/>
              <a:t>mappings</a:t>
            </a:r>
            <a:r>
              <a:rPr lang="it-IT" sz="4400" dirty="0" smtClean="0"/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smtClean="0"/>
              <a:t>Bonus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755576" y="3645024"/>
            <a:ext cx="7992888" cy="206210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GLOBAL SCHEMAS</a:t>
            </a:r>
          </a:p>
          <a:p>
            <a:pPr>
              <a:buFontTx/>
              <a:buChar char="-"/>
            </a:pPr>
            <a:r>
              <a:rPr lang="it-IT" sz="2000" dirty="0" smtClean="0"/>
              <a:t> </a:t>
            </a:r>
            <a:r>
              <a:rPr lang="it-IT" sz="2000" dirty="0" err="1" smtClean="0"/>
              <a:t>FerrariWins</a:t>
            </a:r>
            <a:r>
              <a:rPr lang="it-IT" sz="2000" dirty="0" smtClean="0"/>
              <a:t>(race, date, </a:t>
            </a:r>
            <a:r>
              <a:rPr lang="it-IT" sz="2000" dirty="0" err="1" smtClean="0"/>
              <a:t>year</a:t>
            </a:r>
            <a:r>
              <a:rPr lang="it-IT" sz="2000" dirty="0" smtClean="0"/>
              <a:t>, </a:t>
            </a:r>
            <a:r>
              <a:rPr lang="it-IT" sz="2000" dirty="0" err="1" smtClean="0"/>
              <a:t>surname</a:t>
            </a:r>
            <a:r>
              <a:rPr lang="it-IT" sz="2000" dirty="0" smtClean="0"/>
              <a:t>, </a:t>
            </a:r>
            <a:r>
              <a:rPr lang="it-IT" sz="2000" dirty="0" err="1" smtClean="0"/>
              <a:t>name</a:t>
            </a:r>
            <a:r>
              <a:rPr lang="it-IT" sz="2000" dirty="0" smtClean="0"/>
              <a:t>)</a:t>
            </a:r>
          </a:p>
          <a:p>
            <a:pPr>
              <a:buFontTx/>
              <a:buChar char="-"/>
            </a:pPr>
            <a:r>
              <a:rPr lang="it-IT" sz="2000" dirty="0" smtClean="0"/>
              <a:t> </a:t>
            </a:r>
            <a:r>
              <a:rPr lang="it-IT" sz="2000" dirty="0" err="1" smtClean="0"/>
              <a:t>FerrariDNF</a:t>
            </a:r>
            <a:r>
              <a:rPr lang="it-IT" sz="2000" dirty="0" smtClean="0"/>
              <a:t>(race, date, </a:t>
            </a:r>
            <a:r>
              <a:rPr lang="it-IT" sz="2000" dirty="0" err="1" smtClean="0"/>
              <a:t>year</a:t>
            </a:r>
            <a:r>
              <a:rPr lang="it-IT" sz="2000" dirty="0" smtClean="0"/>
              <a:t>, </a:t>
            </a:r>
            <a:r>
              <a:rPr lang="it-IT" sz="2000" dirty="0" err="1" smtClean="0"/>
              <a:t>surname</a:t>
            </a:r>
            <a:r>
              <a:rPr lang="it-IT" sz="2000" dirty="0" smtClean="0"/>
              <a:t>, </a:t>
            </a:r>
            <a:r>
              <a:rPr lang="it-IT" sz="2000" dirty="0" err="1" smtClean="0"/>
              <a:t>name</a:t>
            </a:r>
            <a:r>
              <a:rPr lang="it-IT" sz="2000" dirty="0" smtClean="0"/>
              <a:t>, status)</a:t>
            </a:r>
          </a:p>
          <a:p>
            <a:pPr>
              <a:buFontTx/>
              <a:buChar char="-"/>
            </a:pPr>
            <a:r>
              <a:rPr lang="it-IT" sz="2000" dirty="0" smtClean="0"/>
              <a:t> </a:t>
            </a:r>
            <a:r>
              <a:rPr lang="it-IT" sz="2000" dirty="0" err="1" smtClean="0"/>
              <a:t>italianCircuits</a:t>
            </a:r>
            <a:r>
              <a:rPr lang="it-IT" sz="2000" dirty="0" smtClean="0"/>
              <a:t>(</a:t>
            </a:r>
            <a:r>
              <a:rPr lang="it-IT" sz="2000" dirty="0" err="1" smtClean="0"/>
              <a:t>name</a:t>
            </a:r>
            <a:r>
              <a:rPr lang="it-IT" sz="2000" dirty="0" smtClean="0"/>
              <a:t>, location)</a:t>
            </a:r>
          </a:p>
          <a:p>
            <a:pPr>
              <a:buFontTx/>
              <a:buChar char="-"/>
            </a:pPr>
            <a:r>
              <a:rPr lang="it-IT" sz="2000" dirty="0" smtClean="0"/>
              <a:t> </a:t>
            </a:r>
            <a:r>
              <a:rPr lang="it-IT" sz="2000" dirty="0" err="1" smtClean="0"/>
              <a:t>italianDrivers</a:t>
            </a:r>
            <a:r>
              <a:rPr lang="it-IT" sz="2000" dirty="0" smtClean="0"/>
              <a:t>(</a:t>
            </a:r>
            <a:r>
              <a:rPr lang="it-IT" sz="2000" dirty="0" err="1" smtClean="0"/>
              <a:t>surname</a:t>
            </a:r>
            <a:r>
              <a:rPr lang="it-IT" sz="2000" dirty="0" smtClean="0"/>
              <a:t>, </a:t>
            </a:r>
            <a:r>
              <a:rPr lang="it-IT" sz="2000" dirty="0" err="1" smtClean="0"/>
              <a:t>name</a:t>
            </a:r>
            <a:r>
              <a:rPr lang="it-IT" sz="2000" dirty="0" smtClean="0"/>
              <a:t>, </a:t>
            </a:r>
            <a:r>
              <a:rPr lang="it-IT" sz="2000" dirty="0" err="1" smtClean="0"/>
              <a:t>dob</a:t>
            </a:r>
            <a:r>
              <a:rPr lang="it-IT" sz="2000" dirty="0" smtClean="0"/>
              <a:t>)</a:t>
            </a:r>
          </a:p>
          <a:p>
            <a:pPr>
              <a:buFontTx/>
              <a:buChar char="-"/>
            </a:pPr>
            <a:r>
              <a:rPr lang="it-IT" sz="2000" dirty="0" smtClean="0"/>
              <a:t> </a:t>
            </a:r>
            <a:r>
              <a:rPr lang="it-IT" sz="2000" dirty="0" err="1" smtClean="0"/>
              <a:t>italianConstructors</a:t>
            </a:r>
            <a:r>
              <a:rPr lang="it-IT" sz="2000" dirty="0" smtClean="0"/>
              <a:t>(</a:t>
            </a:r>
            <a:r>
              <a:rPr lang="it-IT" sz="2000" dirty="0" err="1" smtClean="0"/>
              <a:t>name</a:t>
            </a:r>
            <a:r>
              <a:rPr lang="it-IT" sz="2000" dirty="0" smtClean="0"/>
              <a:t>)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763960" y="413048"/>
            <a:ext cx="7992888" cy="298543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SOURCE SCHEMAS</a:t>
            </a:r>
          </a:p>
          <a:p>
            <a:r>
              <a:rPr lang="it-IT" sz="2000" dirty="0" smtClean="0"/>
              <a:t>- </a:t>
            </a:r>
            <a:r>
              <a:rPr lang="it-IT" sz="2000" dirty="0" err="1" smtClean="0"/>
              <a:t>results</a:t>
            </a:r>
            <a:r>
              <a:rPr lang="it-IT" sz="2000" dirty="0" smtClean="0"/>
              <a:t>(</a:t>
            </a:r>
            <a:r>
              <a:rPr lang="it-IT" sz="2000" dirty="0" err="1" smtClean="0"/>
              <a:t>resultId</a:t>
            </a:r>
            <a:r>
              <a:rPr lang="it-IT" sz="2000" dirty="0" smtClean="0"/>
              <a:t>, </a:t>
            </a:r>
            <a:r>
              <a:rPr lang="it-IT" sz="2000" dirty="0" err="1" smtClean="0">
                <a:solidFill>
                  <a:srgbClr val="0070C0"/>
                </a:solidFill>
              </a:rPr>
              <a:t>raceId</a:t>
            </a:r>
            <a:r>
              <a:rPr lang="it-IT" sz="2000" dirty="0" smtClean="0"/>
              <a:t>, </a:t>
            </a:r>
            <a:r>
              <a:rPr lang="it-IT" sz="2000" dirty="0" err="1" smtClean="0">
                <a:solidFill>
                  <a:srgbClr val="FFC000"/>
                </a:solidFill>
              </a:rPr>
              <a:t>driverId</a:t>
            </a:r>
            <a:r>
              <a:rPr lang="it-IT" sz="2000" dirty="0" smtClean="0"/>
              <a:t>, </a:t>
            </a:r>
            <a:r>
              <a:rPr lang="it-IT" sz="2000" dirty="0" err="1" smtClean="0">
                <a:solidFill>
                  <a:srgbClr val="00B050"/>
                </a:solidFill>
              </a:rPr>
              <a:t>constructorId</a:t>
            </a:r>
            <a:r>
              <a:rPr lang="it-IT" sz="2000" dirty="0" smtClean="0"/>
              <a:t>, </a:t>
            </a:r>
            <a:r>
              <a:rPr lang="it-IT" sz="2000" dirty="0" err="1" smtClean="0"/>
              <a:t>number</a:t>
            </a:r>
            <a:r>
              <a:rPr lang="it-IT" sz="2000" dirty="0" smtClean="0"/>
              <a:t>, …, position, …, </a:t>
            </a:r>
            <a:r>
              <a:rPr lang="it-IT" sz="2000" dirty="0" err="1" smtClean="0">
                <a:solidFill>
                  <a:srgbClr val="C00000"/>
                </a:solidFill>
              </a:rPr>
              <a:t>statusId</a:t>
            </a:r>
            <a:r>
              <a:rPr lang="it-IT" sz="2000" dirty="0" smtClean="0"/>
              <a:t>)</a:t>
            </a:r>
          </a:p>
          <a:p>
            <a:pPr>
              <a:buFontTx/>
              <a:buChar char="-"/>
            </a:pPr>
            <a:r>
              <a:rPr lang="it-IT" sz="2000" dirty="0" smtClean="0"/>
              <a:t> </a:t>
            </a:r>
            <a:r>
              <a:rPr lang="it-IT" sz="2000" dirty="0" err="1" smtClean="0"/>
              <a:t>drivers</a:t>
            </a:r>
            <a:r>
              <a:rPr lang="it-IT" sz="2000" dirty="0" smtClean="0"/>
              <a:t>(</a:t>
            </a:r>
            <a:r>
              <a:rPr lang="it-IT" sz="2000" dirty="0" err="1" smtClean="0">
                <a:solidFill>
                  <a:srgbClr val="FFC000"/>
                </a:solidFill>
              </a:rPr>
              <a:t>driverId</a:t>
            </a:r>
            <a:r>
              <a:rPr lang="it-IT" sz="2000" dirty="0" smtClean="0"/>
              <a:t>, </a:t>
            </a:r>
            <a:r>
              <a:rPr lang="it-IT" sz="2000" dirty="0" err="1" smtClean="0"/>
              <a:t>driverRef</a:t>
            </a:r>
            <a:r>
              <a:rPr lang="it-IT" sz="2000" dirty="0" smtClean="0"/>
              <a:t>, </a:t>
            </a:r>
            <a:r>
              <a:rPr lang="it-IT" sz="2000" dirty="0" err="1" smtClean="0"/>
              <a:t>number</a:t>
            </a:r>
            <a:r>
              <a:rPr lang="it-IT" sz="2000" dirty="0" smtClean="0"/>
              <a:t>, code, </a:t>
            </a:r>
            <a:r>
              <a:rPr lang="it-IT" sz="2000" dirty="0" err="1" smtClean="0"/>
              <a:t>forename</a:t>
            </a:r>
            <a:r>
              <a:rPr lang="it-IT" sz="2000" dirty="0" smtClean="0"/>
              <a:t>, </a:t>
            </a:r>
            <a:r>
              <a:rPr lang="it-IT" sz="2000" dirty="0" err="1" smtClean="0"/>
              <a:t>surname</a:t>
            </a:r>
            <a:r>
              <a:rPr lang="it-IT" sz="2000" dirty="0" smtClean="0"/>
              <a:t>, </a:t>
            </a:r>
            <a:r>
              <a:rPr lang="it-IT" sz="2000" dirty="0" err="1" smtClean="0"/>
              <a:t>dob</a:t>
            </a:r>
            <a:r>
              <a:rPr lang="it-IT" sz="2000" dirty="0" smtClean="0"/>
              <a:t>, </a:t>
            </a:r>
            <a:r>
              <a:rPr lang="it-IT" sz="2000" dirty="0" err="1" smtClean="0"/>
              <a:t>nationality</a:t>
            </a:r>
            <a:r>
              <a:rPr lang="it-IT" sz="2000" dirty="0" smtClean="0"/>
              <a:t>, url)</a:t>
            </a:r>
          </a:p>
          <a:p>
            <a:pPr>
              <a:buFontTx/>
              <a:buChar char="-"/>
            </a:pPr>
            <a:r>
              <a:rPr lang="it-IT" sz="2000" dirty="0" smtClean="0"/>
              <a:t> </a:t>
            </a:r>
            <a:r>
              <a:rPr lang="it-IT" sz="2000" dirty="0" err="1" smtClean="0"/>
              <a:t>races</a:t>
            </a:r>
            <a:r>
              <a:rPr lang="it-IT" sz="2000" dirty="0" smtClean="0"/>
              <a:t>(</a:t>
            </a:r>
            <a:r>
              <a:rPr lang="it-IT" sz="2000" dirty="0" err="1" smtClean="0">
                <a:solidFill>
                  <a:srgbClr val="0070C0"/>
                </a:solidFill>
              </a:rPr>
              <a:t>raceId</a:t>
            </a:r>
            <a:r>
              <a:rPr lang="it-IT" sz="2000" dirty="0" smtClean="0"/>
              <a:t>, </a:t>
            </a:r>
            <a:r>
              <a:rPr lang="it-IT" sz="2000" dirty="0" err="1" smtClean="0"/>
              <a:t>year</a:t>
            </a:r>
            <a:r>
              <a:rPr lang="it-IT" sz="2000" dirty="0" smtClean="0"/>
              <a:t>, round, </a:t>
            </a:r>
            <a:r>
              <a:rPr lang="it-IT" sz="2000" dirty="0" err="1" smtClean="0">
                <a:solidFill>
                  <a:srgbClr val="00B0F0"/>
                </a:solidFill>
              </a:rPr>
              <a:t>circuitId</a:t>
            </a:r>
            <a:r>
              <a:rPr lang="it-IT" sz="2000" dirty="0" smtClean="0"/>
              <a:t>, </a:t>
            </a:r>
            <a:r>
              <a:rPr lang="it-IT" sz="2000" dirty="0" err="1" smtClean="0"/>
              <a:t>name</a:t>
            </a:r>
            <a:r>
              <a:rPr lang="it-IT" sz="2000" dirty="0" smtClean="0"/>
              <a:t>, date, </a:t>
            </a:r>
            <a:r>
              <a:rPr lang="it-IT" sz="2000" dirty="0" err="1" smtClean="0"/>
              <a:t>time</a:t>
            </a:r>
            <a:r>
              <a:rPr lang="it-IT" sz="2000" dirty="0" smtClean="0"/>
              <a:t>, url)</a:t>
            </a:r>
          </a:p>
          <a:p>
            <a:pPr>
              <a:buFontTx/>
              <a:buChar char="-"/>
            </a:pPr>
            <a:r>
              <a:rPr lang="it-IT" sz="2000" dirty="0" smtClean="0"/>
              <a:t> </a:t>
            </a:r>
            <a:r>
              <a:rPr lang="it-IT" sz="2000" dirty="0" err="1" smtClean="0"/>
              <a:t>constructors</a:t>
            </a:r>
            <a:r>
              <a:rPr lang="it-IT" sz="2000" dirty="0" smtClean="0"/>
              <a:t>(</a:t>
            </a:r>
            <a:r>
              <a:rPr lang="it-IT" sz="2000" dirty="0" err="1" smtClean="0">
                <a:solidFill>
                  <a:srgbClr val="00B050"/>
                </a:solidFill>
              </a:rPr>
              <a:t>constructorId</a:t>
            </a:r>
            <a:r>
              <a:rPr lang="it-IT" sz="2000" dirty="0" smtClean="0"/>
              <a:t>, </a:t>
            </a:r>
            <a:r>
              <a:rPr lang="it-IT" sz="2000" dirty="0" err="1" smtClean="0"/>
              <a:t>constructorRef</a:t>
            </a:r>
            <a:r>
              <a:rPr lang="it-IT" sz="2000" dirty="0" smtClean="0"/>
              <a:t>, </a:t>
            </a:r>
            <a:r>
              <a:rPr lang="it-IT" sz="2000" dirty="0" err="1" smtClean="0"/>
              <a:t>name</a:t>
            </a:r>
            <a:r>
              <a:rPr lang="it-IT" sz="2000" dirty="0" smtClean="0"/>
              <a:t>, </a:t>
            </a:r>
            <a:r>
              <a:rPr lang="it-IT" sz="2000" dirty="0" err="1" smtClean="0"/>
              <a:t>nationality</a:t>
            </a:r>
            <a:r>
              <a:rPr lang="it-IT" sz="2000" dirty="0" smtClean="0"/>
              <a:t>, url)</a:t>
            </a:r>
          </a:p>
          <a:p>
            <a:pPr>
              <a:buFontTx/>
              <a:buChar char="-"/>
            </a:pPr>
            <a:r>
              <a:rPr lang="it-IT" sz="2000" dirty="0" smtClean="0"/>
              <a:t> </a:t>
            </a:r>
            <a:r>
              <a:rPr lang="it-IT" sz="2000" dirty="0" err="1" smtClean="0"/>
              <a:t>circuits</a:t>
            </a:r>
            <a:r>
              <a:rPr lang="it-IT" sz="2000" dirty="0" smtClean="0"/>
              <a:t>(</a:t>
            </a:r>
            <a:r>
              <a:rPr lang="it-IT" sz="2000" dirty="0" err="1" smtClean="0">
                <a:solidFill>
                  <a:srgbClr val="00B0F0"/>
                </a:solidFill>
              </a:rPr>
              <a:t>circuitId</a:t>
            </a:r>
            <a:r>
              <a:rPr lang="it-IT" sz="2000" dirty="0" smtClean="0"/>
              <a:t>, </a:t>
            </a:r>
            <a:r>
              <a:rPr lang="it-IT" sz="2000" dirty="0" err="1" smtClean="0"/>
              <a:t>circuitRef</a:t>
            </a:r>
            <a:r>
              <a:rPr lang="it-IT" sz="2000" dirty="0" smtClean="0"/>
              <a:t>, </a:t>
            </a:r>
            <a:r>
              <a:rPr lang="it-IT" sz="2000" dirty="0" err="1" smtClean="0"/>
              <a:t>name</a:t>
            </a:r>
            <a:r>
              <a:rPr lang="it-IT" sz="2000" dirty="0" smtClean="0"/>
              <a:t>, location, </a:t>
            </a:r>
            <a:r>
              <a:rPr lang="it-IT" sz="2000" dirty="0" err="1" smtClean="0"/>
              <a:t>country</a:t>
            </a:r>
            <a:r>
              <a:rPr lang="it-IT" sz="2000" dirty="0" smtClean="0"/>
              <a:t>, lat, alt, url)</a:t>
            </a:r>
          </a:p>
          <a:p>
            <a:pPr>
              <a:buFontTx/>
              <a:buChar char="-"/>
            </a:pPr>
            <a:r>
              <a:rPr lang="it-IT" sz="2000" dirty="0" smtClean="0"/>
              <a:t> status(</a:t>
            </a:r>
            <a:r>
              <a:rPr lang="it-IT" sz="2000" dirty="0" err="1" smtClean="0">
                <a:solidFill>
                  <a:srgbClr val="C00000"/>
                </a:solidFill>
              </a:rPr>
              <a:t>statusId</a:t>
            </a:r>
            <a:r>
              <a:rPr lang="it-IT" sz="2000" dirty="0" smtClean="0"/>
              <a:t>, status)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smtClean="0"/>
              <a:t>Bonus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755576" y="1772817"/>
            <a:ext cx="7992888" cy="3908762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GAV MAPPINGS</a:t>
            </a:r>
          </a:p>
          <a:p>
            <a:r>
              <a:rPr lang="it-IT" sz="2000" dirty="0" smtClean="0"/>
              <a:t>{ (a, b, c, d, e) | </a:t>
            </a:r>
            <a:r>
              <a:rPr lang="it-IT" sz="2000" dirty="0" err="1" smtClean="0"/>
              <a:t>results</a:t>
            </a:r>
            <a:r>
              <a:rPr lang="it-IT" sz="2000" dirty="0" smtClean="0"/>
              <a:t>(y1, </a:t>
            </a:r>
            <a:r>
              <a:rPr lang="it-IT" sz="2000" dirty="0" smtClean="0">
                <a:solidFill>
                  <a:srgbClr val="0070C0"/>
                </a:solidFill>
              </a:rPr>
              <a:t>x1</a:t>
            </a:r>
            <a:r>
              <a:rPr lang="it-IT" sz="2000" dirty="0" smtClean="0"/>
              <a:t>, </a:t>
            </a:r>
            <a:r>
              <a:rPr lang="it-IT" sz="2000" dirty="0" smtClean="0">
                <a:solidFill>
                  <a:srgbClr val="FFC000"/>
                </a:solidFill>
              </a:rPr>
              <a:t>x2</a:t>
            </a:r>
            <a:r>
              <a:rPr lang="it-IT" sz="2000" dirty="0" smtClean="0"/>
              <a:t>, </a:t>
            </a:r>
            <a:r>
              <a:rPr lang="it-IT" sz="2000" dirty="0" smtClean="0">
                <a:solidFill>
                  <a:srgbClr val="00B050"/>
                </a:solidFill>
              </a:rPr>
              <a:t>x3</a:t>
            </a:r>
            <a:r>
              <a:rPr lang="it-IT" sz="2000" dirty="0" smtClean="0"/>
              <a:t>, y2, …, 1, …),</a:t>
            </a:r>
            <a:br>
              <a:rPr lang="it-IT" sz="2000" dirty="0" smtClean="0"/>
            </a:br>
            <a:r>
              <a:rPr lang="it-IT" sz="2000" dirty="0" smtClean="0"/>
              <a:t>		  </a:t>
            </a:r>
            <a:r>
              <a:rPr lang="it-IT" sz="2000" dirty="0" err="1" smtClean="0"/>
              <a:t>races</a:t>
            </a:r>
            <a:r>
              <a:rPr lang="it-IT" sz="2000" dirty="0" smtClean="0"/>
              <a:t>(</a:t>
            </a:r>
            <a:r>
              <a:rPr lang="it-IT" sz="2000" dirty="0" smtClean="0">
                <a:solidFill>
                  <a:srgbClr val="0070C0"/>
                </a:solidFill>
              </a:rPr>
              <a:t>x1</a:t>
            </a:r>
            <a:r>
              <a:rPr lang="it-IT" sz="2000" dirty="0" smtClean="0"/>
              <a:t>, c, y3, y4, a, b, y5, y6),</a:t>
            </a:r>
            <a:br>
              <a:rPr lang="it-IT" sz="2000" dirty="0" smtClean="0"/>
            </a:br>
            <a:r>
              <a:rPr lang="it-IT" sz="2000" dirty="0" smtClean="0"/>
              <a:t>		  </a:t>
            </a:r>
            <a:r>
              <a:rPr lang="it-IT" sz="2000" dirty="0" err="1" smtClean="0"/>
              <a:t>drivers</a:t>
            </a:r>
            <a:r>
              <a:rPr lang="it-IT" sz="2000" dirty="0" smtClean="0"/>
              <a:t>(</a:t>
            </a:r>
            <a:r>
              <a:rPr lang="it-IT" sz="2000" dirty="0" smtClean="0">
                <a:solidFill>
                  <a:srgbClr val="FFC000"/>
                </a:solidFill>
              </a:rPr>
              <a:t>x2</a:t>
            </a:r>
            <a:r>
              <a:rPr lang="it-IT" sz="2000" dirty="0" smtClean="0"/>
              <a:t>, y7, y8, y9, d, e, y10, y11, y12),</a:t>
            </a:r>
            <a:br>
              <a:rPr lang="it-IT" sz="2000" dirty="0" smtClean="0"/>
            </a:br>
            <a:r>
              <a:rPr lang="it-IT" sz="2000" dirty="0" smtClean="0"/>
              <a:t>		  </a:t>
            </a:r>
            <a:r>
              <a:rPr lang="it-IT" sz="2000" dirty="0" err="1" smtClean="0"/>
              <a:t>constructors</a:t>
            </a:r>
            <a:r>
              <a:rPr lang="it-IT" sz="2000" dirty="0" smtClean="0"/>
              <a:t>(</a:t>
            </a:r>
            <a:r>
              <a:rPr lang="it-IT" sz="2000" dirty="0" smtClean="0">
                <a:solidFill>
                  <a:srgbClr val="00B050"/>
                </a:solidFill>
              </a:rPr>
              <a:t>x3</a:t>
            </a:r>
            <a:r>
              <a:rPr lang="it-IT" sz="2000" dirty="0" smtClean="0"/>
              <a:t>, y13, “Ferrari”, y14, y15) }</a:t>
            </a:r>
            <a:br>
              <a:rPr lang="it-IT" sz="2000" dirty="0" smtClean="0"/>
            </a:br>
            <a:r>
              <a:rPr lang="it-IT" sz="2000" dirty="0" smtClean="0"/>
              <a:t>		  -&gt; </a:t>
            </a:r>
            <a:r>
              <a:rPr lang="it-IT" sz="2000" dirty="0" err="1" smtClean="0"/>
              <a:t>FerrariWins</a:t>
            </a:r>
            <a:r>
              <a:rPr lang="it-IT" sz="2000" dirty="0" smtClean="0"/>
              <a:t>(a, b, c, d, e) </a:t>
            </a:r>
          </a:p>
          <a:p>
            <a:r>
              <a:rPr lang="it-IT" sz="2000" dirty="0" smtClean="0"/>
              <a:t>{ (a, b, c, d, e, f) | </a:t>
            </a:r>
            <a:r>
              <a:rPr lang="it-IT" sz="2000" dirty="0" err="1" smtClean="0"/>
              <a:t>results</a:t>
            </a:r>
            <a:r>
              <a:rPr lang="it-IT" sz="2000" dirty="0" smtClean="0"/>
              <a:t>(y1, </a:t>
            </a:r>
            <a:r>
              <a:rPr lang="it-IT" sz="2000" dirty="0" smtClean="0">
                <a:solidFill>
                  <a:srgbClr val="0070C0"/>
                </a:solidFill>
              </a:rPr>
              <a:t>x1</a:t>
            </a:r>
            <a:r>
              <a:rPr lang="it-IT" sz="2000" dirty="0" smtClean="0"/>
              <a:t>, </a:t>
            </a:r>
            <a:r>
              <a:rPr lang="it-IT" sz="2000" dirty="0" smtClean="0">
                <a:solidFill>
                  <a:srgbClr val="FFC000"/>
                </a:solidFill>
              </a:rPr>
              <a:t>x2</a:t>
            </a:r>
            <a:r>
              <a:rPr lang="it-IT" sz="2000" dirty="0" smtClean="0"/>
              <a:t>, </a:t>
            </a:r>
            <a:r>
              <a:rPr lang="it-IT" sz="2000" dirty="0" smtClean="0">
                <a:solidFill>
                  <a:srgbClr val="00B050"/>
                </a:solidFill>
              </a:rPr>
              <a:t>x3</a:t>
            </a:r>
            <a:r>
              <a:rPr lang="it-IT" sz="2000" dirty="0" smtClean="0"/>
              <a:t>, y2, …, “</a:t>
            </a:r>
            <a:r>
              <a:rPr lang="it-IT" sz="2000" dirty="0" err="1" smtClean="0"/>
              <a:t>\N</a:t>
            </a:r>
            <a:r>
              <a:rPr lang="it-IT" sz="2000" dirty="0" smtClean="0"/>
              <a:t>”, …, </a:t>
            </a:r>
            <a:r>
              <a:rPr lang="it-IT" sz="2000" dirty="0" smtClean="0">
                <a:solidFill>
                  <a:srgbClr val="C00000"/>
                </a:solidFill>
              </a:rPr>
              <a:t>x4</a:t>
            </a:r>
            <a:r>
              <a:rPr lang="it-IT" sz="2000" dirty="0" smtClean="0"/>
              <a:t>),</a:t>
            </a:r>
            <a:br>
              <a:rPr lang="it-IT" sz="2000" dirty="0" smtClean="0"/>
            </a:br>
            <a:r>
              <a:rPr lang="it-IT" sz="2000" dirty="0" smtClean="0"/>
              <a:t>		      </a:t>
            </a:r>
            <a:r>
              <a:rPr lang="it-IT" sz="2000" dirty="0" err="1" smtClean="0"/>
              <a:t>races</a:t>
            </a:r>
            <a:r>
              <a:rPr lang="it-IT" sz="2000" dirty="0" smtClean="0"/>
              <a:t>(</a:t>
            </a:r>
            <a:r>
              <a:rPr lang="it-IT" sz="2000" dirty="0" smtClean="0">
                <a:solidFill>
                  <a:srgbClr val="0070C0"/>
                </a:solidFill>
              </a:rPr>
              <a:t>x1</a:t>
            </a:r>
            <a:r>
              <a:rPr lang="it-IT" sz="2000" dirty="0" smtClean="0"/>
              <a:t>, c, y3, y4, a, b, y5, y6),</a:t>
            </a:r>
            <a:br>
              <a:rPr lang="it-IT" sz="2000" dirty="0" smtClean="0"/>
            </a:br>
            <a:r>
              <a:rPr lang="it-IT" sz="2000" dirty="0" smtClean="0"/>
              <a:t>		      </a:t>
            </a:r>
            <a:r>
              <a:rPr lang="it-IT" sz="2000" dirty="0" err="1" smtClean="0"/>
              <a:t>drivers</a:t>
            </a:r>
            <a:r>
              <a:rPr lang="it-IT" sz="2000" dirty="0" smtClean="0"/>
              <a:t>(</a:t>
            </a:r>
            <a:r>
              <a:rPr lang="it-IT" sz="2000" dirty="0" smtClean="0">
                <a:solidFill>
                  <a:srgbClr val="FFC000"/>
                </a:solidFill>
              </a:rPr>
              <a:t>x2</a:t>
            </a:r>
            <a:r>
              <a:rPr lang="it-IT" sz="2000" dirty="0" smtClean="0"/>
              <a:t>, y7, y8, y9, d, e, y10, y11, y12),</a:t>
            </a:r>
            <a:br>
              <a:rPr lang="it-IT" sz="2000" dirty="0" smtClean="0"/>
            </a:br>
            <a:r>
              <a:rPr lang="it-IT" sz="2000" dirty="0" smtClean="0"/>
              <a:t>		      </a:t>
            </a:r>
            <a:r>
              <a:rPr lang="it-IT" sz="2000" dirty="0" err="1" smtClean="0"/>
              <a:t>constructors</a:t>
            </a:r>
            <a:r>
              <a:rPr lang="it-IT" sz="2000" dirty="0" smtClean="0"/>
              <a:t>(</a:t>
            </a:r>
            <a:r>
              <a:rPr lang="it-IT" sz="2000" dirty="0" smtClean="0">
                <a:solidFill>
                  <a:srgbClr val="00B050"/>
                </a:solidFill>
              </a:rPr>
              <a:t>x3</a:t>
            </a:r>
            <a:r>
              <a:rPr lang="it-IT" sz="2000" dirty="0" smtClean="0"/>
              <a:t>, y13, “Ferrari”, y14, y15)</a:t>
            </a:r>
          </a:p>
          <a:p>
            <a:r>
              <a:rPr lang="it-IT" sz="2000" dirty="0" smtClean="0"/>
              <a:t>	                  status(</a:t>
            </a:r>
            <a:r>
              <a:rPr lang="it-IT" sz="2000" dirty="0" smtClean="0">
                <a:solidFill>
                  <a:srgbClr val="C00000"/>
                </a:solidFill>
              </a:rPr>
              <a:t>x4</a:t>
            </a:r>
            <a:r>
              <a:rPr lang="it-IT" sz="2000" dirty="0" smtClean="0"/>
              <a:t>, f) }</a:t>
            </a:r>
            <a:br>
              <a:rPr lang="it-IT" sz="2000" dirty="0" smtClean="0"/>
            </a:br>
            <a:r>
              <a:rPr lang="it-IT" sz="2000" dirty="0" smtClean="0"/>
              <a:t>		      -&gt; </a:t>
            </a:r>
            <a:r>
              <a:rPr lang="it-IT" sz="2000" dirty="0" err="1" smtClean="0"/>
              <a:t>FerrariDNF</a:t>
            </a:r>
            <a:r>
              <a:rPr lang="it-IT" sz="2000" dirty="0" smtClean="0"/>
              <a:t> (a, b, c, d, e, f)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755576" y="404664"/>
            <a:ext cx="7992888" cy="113877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GLOBAL SCHEMAS</a:t>
            </a:r>
          </a:p>
          <a:p>
            <a:pPr>
              <a:buFontTx/>
              <a:buChar char="-"/>
            </a:pPr>
            <a:r>
              <a:rPr lang="it-IT" sz="2000" dirty="0" smtClean="0"/>
              <a:t> </a:t>
            </a:r>
            <a:r>
              <a:rPr lang="it-IT" sz="2000" dirty="0" err="1" smtClean="0"/>
              <a:t>FerrariWins</a:t>
            </a:r>
            <a:r>
              <a:rPr lang="it-IT" sz="2000" dirty="0" smtClean="0"/>
              <a:t>(race, date, </a:t>
            </a:r>
            <a:r>
              <a:rPr lang="it-IT" sz="2000" dirty="0" err="1" smtClean="0"/>
              <a:t>year</a:t>
            </a:r>
            <a:r>
              <a:rPr lang="it-IT" sz="2000" dirty="0" smtClean="0"/>
              <a:t>, </a:t>
            </a:r>
            <a:r>
              <a:rPr lang="it-IT" sz="2000" dirty="0" err="1" smtClean="0"/>
              <a:t>surname</a:t>
            </a:r>
            <a:r>
              <a:rPr lang="it-IT" sz="2000" dirty="0" smtClean="0"/>
              <a:t>, </a:t>
            </a:r>
            <a:r>
              <a:rPr lang="it-IT" sz="2000" dirty="0" err="1" smtClean="0"/>
              <a:t>name</a:t>
            </a:r>
            <a:r>
              <a:rPr lang="it-IT" sz="2000" dirty="0" smtClean="0"/>
              <a:t>)</a:t>
            </a:r>
          </a:p>
          <a:p>
            <a:pPr>
              <a:buFontTx/>
              <a:buChar char="-"/>
            </a:pPr>
            <a:r>
              <a:rPr lang="it-IT" sz="2000" dirty="0" smtClean="0"/>
              <a:t> </a:t>
            </a:r>
            <a:r>
              <a:rPr lang="it-IT" sz="2000" dirty="0" err="1" smtClean="0"/>
              <a:t>FerrariDNF</a:t>
            </a:r>
            <a:r>
              <a:rPr lang="it-IT" sz="2000" dirty="0" smtClean="0"/>
              <a:t>(race, date, </a:t>
            </a:r>
            <a:r>
              <a:rPr lang="it-IT" sz="2000" dirty="0" err="1" smtClean="0"/>
              <a:t>year</a:t>
            </a:r>
            <a:r>
              <a:rPr lang="it-IT" sz="2000" dirty="0" smtClean="0"/>
              <a:t>, </a:t>
            </a:r>
            <a:r>
              <a:rPr lang="it-IT" sz="2000" dirty="0" err="1" smtClean="0"/>
              <a:t>surname</a:t>
            </a:r>
            <a:r>
              <a:rPr lang="it-IT" sz="2000" dirty="0" smtClean="0"/>
              <a:t>, </a:t>
            </a:r>
            <a:r>
              <a:rPr lang="it-IT" sz="2000" dirty="0" err="1" smtClean="0"/>
              <a:t>name</a:t>
            </a:r>
            <a:r>
              <a:rPr lang="it-IT" sz="2000" dirty="0" smtClean="0"/>
              <a:t>, status)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smtClean="0"/>
              <a:t>Bonus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755576" y="2204864"/>
            <a:ext cx="7992888" cy="236988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GAV MAPPINGS</a:t>
            </a:r>
          </a:p>
          <a:p>
            <a:r>
              <a:rPr lang="it-IT" sz="2000" dirty="0" smtClean="0"/>
              <a:t>{ (a, b) | </a:t>
            </a:r>
            <a:r>
              <a:rPr lang="it-IT" sz="2000" dirty="0" err="1" smtClean="0"/>
              <a:t>circuits</a:t>
            </a:r>
            <a:r>
              <a:rPr lang="it-IT" sz="2000" dirty="0" smtClean="0"/>
              <a:t>(y1, y2, a, b, “Italy”, y3, y4, y5) }</a:t>
            </a:r>
          </a:p>
          <a:p>
            <a:r>
              <a:rPr lang="it-IT" sz="2000" dirty="0" smtClean="0"/>
              <a:t>              -&gt; </a:t>
            </a:r>
            <a:r>
              <a:rPr lang="it-IT" sz="2000" dirty="0" err="1" smtClean="0"/>
              <a:t>italianCircuits</a:t>
            </a:r>
            <a:r>
              <a:rPr lang="it-IT" sz="2000" dirty="0" smtClean="0"/>
              <a:t>(a, b)</a:t>
            </a:r>
          </a:p>
          <a:p>
            <a:r>
              <a:rPr lang="it-IT" sz="2000" dirty="0" smtClean="0"/>
              <a:t>{ (a, b, c) | </a:t>
            </a:r>
            <a:r>
              <a:rPr lang="it-IT" sz="2000" dirty="0" err="1" smtClean="0"/>
              <a:t>drivers</a:t>
            </a:r>
            <a:r>
              <a:rPr lang="it-IT" sz="2000" dirty="0" smtClean="0"/>
              <a:t>(y1, y2, y3, y4, b, a, c, “</a:t>
            </a:r>
            <a:r>
              <a:rPr lang="it-IT" sz="2000" dirty="0" err="1" smtClean="0"/>
              <a:t>Italian</a:t>
            </a:r>
            <a:r>
              <a:rPr lang="it-IT" sz="2000" dirty="0" smtClean="0"/>
              <a:t>”, y5) }</a:t>
            </a:r>
          </a:p>
          <a:p>
            <a:r>
              <a:rPr lang="it-IT" sz="2000" dirty="0" smtClean="0"/>
              <a:t>                  -&gt; </a:t>
            </a:r>
            <a:r>
              <a:rPr lang="it-IT" sz="2000" dirty="0" err="1" smtClean="0"/>
              <a:t>italianDrivers</a:t>
            </a:r>
            <a:r>
              <a:rPr lang="it-IT" sz="2000" dirty="0" smtClean="0"/>
              <a:t>(a, b, c)</a:t>
            </a:r>
          </a:p>
          <a:p>
            <a:r>
              <a:rPr lang="it-IT" sz="2000" dirty="0" smtClean="0"/>
              <a:t>{ (a) | </a:t>
            </a:r>
            <a:r>
              <a:rPr lang="it-IT" sz="2000" dirty="0" err="1" smtClean="0"/>
              <a:t>constructors</a:t>
            </a:r>
            <a:r>
              <a:rPr lang="it-IT" sz="2000" dirty="0" smtClean="0"/>
              <a:t>(y1, y2, a, “</a:t>
            </a:r>
            <a:r>
              <a:rPr lang="it-IT" sz="2000" dirty="0" err="1" smtClean="0"/>
              <a:t>Italian</a:t>
            </a:r>
            <a:r>
              <a:rPr lang="it-IT" sz="2000" dirty="0" smtClean="0"/>
              <a:t>”, y3) }</a:t>
            </a:r>
            <a:br>
              <a:rPr lang="it-IT" sz="2000" dirty="0" smtClean="0"/>
            </a:br>
            <a:r>
              <a:rPr lang="it-IT" sz="2000" dirty="0" smtClean="0"/>
              <a:t>          -&gt; </a:t>
            </a:r>
            <a:r>
              <a:rPr lang="it-IT" sz="2000" dirty="0" err="1" smtClean="0"/>
              <a:t>ItalianConstructors</a:t>
            </a:r>
            <a:r>
              <a:rPr lang="it-IT" sz="2000" dirty="0" smtClean="0"/>
              <a:t>(a)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755576" y="404664"/>
            <a:ext cx="7992888" cy="144655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GLOBAL SCHEMAS</a:t>
            </a:r>
          </a:p>
          <a:p>
            <a:pPr>
              <a:buFontTx/>
              <a:buChar char="-"/>
            </a:pPr>
            <a:r>
              <a:rPr lang="it-IT" sz="2000" dirty="0" smtClean="0"/>
              <a:t> </a:t>
            </a:r>
            <a:r>
              <a:rPr lang="it-IT" sz="2000" dirty="0" err="1" smtClean="0"/>
              <a:t>italianCircuits</a:t>
            </a:r>
            <a:r>
              <a:rPr lang="it-IT" sz="2000" dirty="0" smtClean="0"/>
              <a:t>(</a:t>
            </a:r>
            <a:r>
              <a:rPr lang="it-IT" sz="2000" dirty="0" err="1" smtClean="0"/>
              <a:t>name</a:t>
            </a:r>
            <a:r>
              <a:rPr lang="it-IT" sz="2000" dirty="0" smtClean="0"/>
              <a:t>, location)</a:t>
            </a:r>
          </a:p>
          <a:p>
            <a:pPr>
              <a:buFontTx/>
              <a:buChar char="-"/>
            </a:pPr>
            <a:r>
              <a:rPr lang="it-IT" sz="2000" dirty="0" smtClean="0"/>
              <a:t> </a:t>
            </a:r>
            <a:r>
              <a:rPr lang="it-IT" sz="2000" dirty="0" err="1" smtClean="0"/>
              <a:t>italianDrivers</a:t>
            </a:r>
            <a:r>
              <a:rPr lang="it-IT" sz="2000" dirty="0" smtClean="0"/>
              <a:t>(</a:t>
            </a:r>
            <a:r>
              <a:rPr lang="it-IT" sz="2000" dirty="0" err="1" smtClean="0"/>
              <a:t>surname</a:t>
            </a:r>
            <a:r>
              <a:rPr lang="it-IT" sz="2000" dirty="0" smtClean="0"/>
              <a:t>, </a:t>
            </a:r>
            <a:r>
              <a:rPr lang="it-IT" sz="2000" dirty="0" err="1" smtClean="0"/>
              <a:t>name</a:t>
            </a:r>
            <a:r>
              <a:rPr lang="it-IT" sz="2000" dirty="0" smtClean="0"/>
              <a:t>, </a:t>
            </a:r>
            <a:r>
              <a:rPr lang="it-IT" sz="2000" dirty="0" err="1" smtClean="0"/>
              <a:t>dob</a:t>
            </a:r>
            <a:r>
              <a:rPr lang="it-IT" sz="2000" dirty="0" smtClean="0"/>
              <a:t>)</a:t>
            </a:r>
          </a:p>
          <a:p>
            <a:pPr>
              <a:buFontTx/>
              <a:buChar char="-"/>
            </a:pPr>
            <a:r>
              <a:rPr lang="it-IT" sz="2000" dirty="0" smtClean="0"/>
              <a:t> </a:t>
            </a:r>
            <a:r>
              <a:rPr lang="it-IT" sz="2000" dirty="0" err="1" smtClean="0"/>
              <a:t>italianConstructors</a:t>
            </a:r>
            <a:r>
              <a:rPr lang="it-IT" sz="2000" dirty="0" smtClean="0"/>
              <a:t>(</a:t>
            </a:r>
            <a:r>
              <a:rPr lang="it-IT" sz="2000" dirty="0" err="1" smtClean="0"/>
              <a:t>name</a:t>
            </a:r>
            <a:r>
              <a:rPr lang="it-IT" sz="2000" dirty="0" smtClean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611560" y="404664"/>
            <a:ext cx="77048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• So I’ve </a:t>
            </a:r>
            <a:r>
              <a:rPr lang="it-IT" sz="2800" dirty="0" err="1" smtClean="0"/>
              <a:t>selected</a:t>
            </a:r>
            <a:r>
              <a:rPr lang="it-IT" sz="2800" dirty="0" smtClean="0"/>
              <a:t> </a:t>
            </a:r>
            <a:r>
              <a:rPr lang="it-IT" sz="2800" dirty="0" err="1" smtClean="0"/>
              <a:t>three</a:t>
            </a:r>
            <a:r>
              <a:rPr lang="it-IT" sz="2800" dirty="0" smtClean="0"/>
              <a:t> </a:t>
            </a:r>
            <a:r>
              <a:rPr lang="it-IT" sz="2800" dirty="0" err="1" smtClean="0"/>
              <a:t>areas</a:t>
            </a:r>
            <a:r>
              <a:rPr lang="it-IT" sz="2800" dirty="0" smtClean="0"/>
              <a:t> </a:t>
            </a:r>
            <a:r>
              <a:rPr lang="it-IT" sz="2800" dirty="0" err="1" smtClean="0"/>
              <a:t>where</a:t>
            </a:r>
            <a:r>
              <a:rPr lang="it-IT" sz="2800" dirty="0" smtClean="0"/>
              <a:t> I </a:t>
            </a:r>
            <a:r>
              <a:rPr lang="it-IT" sz="2800" u="sng" dirty="0" err="1" smtClean="0"/>
              <a:t>feel</a:t>
            </a:r>
            <a:r>
              <a:rPr lang="it-IT" sz="2800" dirty="0" smtClean="0"/>
              <a:t> the team </a:t>
            </a:r>
            <a:r>
              <a:rPr lang="it-IT" sz="2800" dirty="0" err="1" smtClean="0"/>
              <a:t>is</a:t>
            </a:r>
            <a:r>
              <a:rPr lang="it-IT" sz="2800" dirty="0" smtClean="0"/>
              <a:t> </a:t>
            </a:r>
            <a:r>
              <a:rPr lang="it-IT" sz="2800" dirty="0" err="1" smtClean="0"/>
              <a:t>not</a:t>
            </a:r>
            <a:r>
              <a:rPr lang="it-IT" sz="2800" dirty="0" smtClean="0"/>
              <a:t> meeting </a:t>
            </a:r>
            <a:r>
              <a:rPr lang="it-IT" sz="2800" dirty="0" err="1" smtClean="0"/>
              <a:t>my</a:t>
            </a:r>
            <a:r>
              <a:rPr lang="it-IT" sz="2800" dirty="0" smtClean="0"/>
              <a:t> </a:t>
            </a:r>
            <a:r>
              <a:rPr lang="it-IT" sz="2800" dirty="0" err="1" smtClean="0"/>
              <a:t>expectations</a:t>
            </a:r>
            <a:r>
              <a:rPr lang="it-IT" sz="2800" dirty="0" smtClean="0"/>
              <a:t>.</a:t>
            </a:r>
            <a:endParaRPr lang="it-IT" sz="280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Introduction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1187624" y="1484784"/>
            <a:ext cx="6840760" cy="206210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3200" dirty="0" smtClean="0">
                <a:solidFill>
                  <a:srgbClr val="FF0000"/>
                </a:solidFill>
              </a:rPr>
              <a:t>POTENTIAL ISSUES</a:t>
            </a:r>
          </a:p>
          <a:p>
            <a:r>
              <a:rPr lang="it-IT" sz="3200" dirty="0" smtClean="0"/>
              <a:t>1 – </a:t>
            </a:r>
            <a:r>
              <a:rPr lang="it-IT" sz="3200" dirty="0" err="1" smtClean="0"/>
              <a:t>Our</a:t>
            </a:r>
            <a:r>
              <a:rPr lang="it-IT" sz="3200" dirty="0" smtClean="0"/>
              <a:t> </a:t>
            </a:r>
            <a:r>
              <a:rPr lang="it-IT" sz="3200" dirty="0" err="1" smtClean="0"/>
              <a:t>pit</a:t>
            </a:r>
            <a:r>
              <a:rPr lang="it-IT" sz="3200" dirty="0" smtClean="0"/>
              <a:t> </a:t>
            </a:r>
            <a:r>
              <a:rPr lang="it-IT" sz="3200" dirty="0" err="1" smtClean="0"/>
              <a:t>stops</a:t>
            </a:r>
            <a:r>
              <a:rPr lang="it-IT" sz="3200" dirty="0" smtClean="0"/>
              <a:t> are </a:t>
            </a:r>
            <a:r>
              <a:rPr lang="it-IT" sz="3200" dirty="0" err="1" smtClean="0"/>
              <a:t>subpar</a:t>
            </a:r>
            <a:endParaRPr lang="it-IT" sz="3200" dirty="0" smtClean="0"/>
          </a:p>
          <a:p>
            <a:r>
              <a:rPr lang="it-IT" sz="3200" dirty="0" smtClean="0"/>
              <a:t>2 – </a:t>
            </a:r>
            <a:r>
              <a:rPr lang="it-IT" sz="3200" dirty="0" err="1" smtClean="0"/>
              <a:t>Vettel</a:t>
            </a:r>
            <a:r>
              <a:rPr lang="it-IT" sz="3200" dirty="0" smtClean="0"/>
              <a:t> </a:t>
            </a:r>
            <a:r>
              <a:rPr lang="it-IT" sz="3200" dirty="0" err="1" smtClean="0"/>
              <a:t>is</a:t>
            </a:r>
            <a:r>
              <a:rPr lang="it-IT" sz="3200" dirty="0" smtClean="0"/>
              <a:t> </a:t>
            </a:r>
            <a:r>
              <a:rPr lang="it-IT" sz="3200" dirty="0" err="1" smtClean="0"/>
              <a:t>underperforming</a:t>
            </a:r>
            <a:r>
              <a:rPr lang="it-IT" sz="3200" dirty="0" smtClean="0"/>
              <a:t> </a:t>
            </a:r>
          </a:p>
          <a:p>
            <a:r>
              <a:rPr lang="it-IT" sz="3200" dirty="0" smtClean="0"/>
              <a:t>3 – The </a:t>
            </a:r>
            <a:r>
              <a:rPr lang="it-IT" sz="3200" dirty="0" err="1" smtClean="0"/>
              <a:t>car</a:t>
            </a:r>
            <a:r>
              <a:rPr lang="it-IT" sz="3200" dirty="0" smtClean="0"/>
              <a:t> </a:t>
            </a:r>
            <a:r>
              <a:rPr lang="it-IT" sz="3200" dirty="0" err="1" smtClean="0"/>
              <a:t>is</a:t>
            </a:r>
            <a:r>
              <a:rPr lang="it-IT" sz="3200" dirty="0" smtClean="0"/>
              <a:t> </a:t>
            </a:r>
            <a:r>
              <a:rPr lang="it-IT" sz="3200" dirty="0" err="1" smtClean="0"/>
              <a:t>slower</a:t>
            </a:r>
            <a:r>
              <a:rPr lang="it-IT" sz="3200" dirty="0" smtClean="0"/>
              <a:t> </a:t>
            </a:r>
            <a:r>
              <a:rPr lang="it-IT" sz="3200" dirty="0" err="1" smtClean="0"/>
              <a:t>than</a:t>
            </a:r>
            <a:r>
              <a:rPr lang="it-IT" sz="3200" dirty="0" smtClean="0"/>
              <a:t> Mercedes’</a:t>
            </a:r>
            <a:endParaRPr lang="it-IT" sz="3200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611560" y="3645024"/>
            <a:ext cx="7848872" cy="2246769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• The </a:t>
            </a:r>
            <a:r>
              <a:rPr lang="it-IT" sz="2800" dirty="0" err="1" smtClean="0"/>
              <a:t>objective</a:t>
            </a:r>
            <a:r>
              <a:rPr lang="it-IT" sz="2800" dirty="0" smtClean="0"/>
              <a:t> </a:t>
            </a:r>
            <a:r>
              <a:rPr lang="it-IT" sz="2800" dirty="0" err="1" smtClean="0"/>
              <a:t>of</a:t>
            </a:r>
            <a:r>
              <a:rPr lang="it-IT" sz="2800" dirty="0" smtClean="0"/>
              <a:t> </a:t>
            </a:r>
            <a:r>
              <a:rPr lang="it-IT" sz="2800" dirty="0" err="1" smtClean="0"/>
              <a:t>this</a:t>
            </a:r>
            <a:r>
              <a:rPr lang="it-IT" sz="2800" dirty="0" smtClean="0"/>
              <a:t> project </a:t>
            </a:r>
            <a:r>
              <a:rPr lang="it-IT" sz="2800" dirty="0" err="1" smtClean="0"/>
              <a:t>is</a:t>
            </a:r>
            <a:r>
              <a:rPr lang="it-IT" sz="2800" dirty="0" smtClean="0"/>
              <a:t> </a:t>
            </a:r>
            <a:r>
              <a:rPr lang="it-IT" sz="2800" dirty="0" err="1" smtClean="0"/>
              <a:t>to</a:t>
            </a:r>
            <a:r>
              <a:rPr lang="it-IT" sz="2800" dirty="0" smtClean="0"/>
              <a:t> </a:t>
            </a:r>
            <a:r>
              <a:rPr lang="it-IT" sz="2800" dirty="0" err="1" smtClean="0"/>
              <a:t>change</a:t>
            </a:r>
            <a:r>
              <a:rPr lang="it-IT" sz="2800" dirty="0" smtClean="0"/>
              <a:t> </a:t>
            </a:r>
            <a:r>
              <a:rPr lang="it-IT" sz="2800" dirty="0" err="1" smtClean="0"/>
              <a:t>that</a:t>
            </a:r>
            <a:r>
              <a:rPr lang="it-IT" sz="2800" dirty="0" smtClean="0"/>
              <a:t> “</a:t>
            </a:r>
            <a:r>
              <a:rPr lang="it-IT" sz="2800" i="1" dirty="0" err="1" smtClean="0"/>
              <a:t>where</a:t>
            </a:r>
            <a:r>
              <a:rPr lang="it-IT" sz="2800" i="1" dirty="0" smtClean="0"/>
              <a:t> I </a:t>
            </a:r>
            <a:r>
              <a:rPr lang="it-IT" sz="2800" i="1" u="sng" dirty="0" err="1" smtClean="0"/>
              <a:t>feel</a:t>
            </a:r>
            <a:r>
              <a:rPr lang="it-IT" sz="2800" dirty="0" smtClean="0"/>
              <a:t>” </a:t>
            </a:r>
            <a:r>
              <a:rPr lang="it-IT" sz="2800" dirty="0" err="1" smtClean="0"/>
              <a:t>to</a:t>
            </a:r>
            <a:r>
              <a:rPr lang="it-IT" sz="2800" dirty="0" smtClean="0"/>
              <a:t> “</a:t>
            </a:r>
            <a:r>
              <a:rPr lang="it-IT" sz="2800" i="1" dirty="0" err="1" smtClean="0"/>
              <a:t>where</a:t>
            </a:r>
            <a:r>
              <a:rPr lang="it-IT" sz="2800" i="1" dirty="0" smtClean="0"/>
              <a:t> I </a:t>
            </a:r>
            <a:r>
              <a:rPr lang="it-IT" sz="2800" i="1" u="sng" dirty="0" err="1" smtClean="0"/>
              <a:t>know</a:t>
            </a:r>
            <a:r>
              <a:rPr lang="it-IT" sz="2800" dirty="0" smtClean="0"/>
              <a:t>”. </a:t>
            </a:r>
            <a:r>
              <a:rPr lang="it-IT" sz="2800" dirty="0" err="1" smtClean="0">
                <a:solidFill>
                  <a:srgbClr val="FF0000"/>
                </a:solidFill>
              </a:rPr>
              <a:t>How</a:t>
            </a:r>
            <a:r>
              <a:rPr lang="it-IT" sz="2800" dirty="0" smtClean="0"/>
              <a:t>?</a:t>
            </a:r>
          </a:p>
          <a:p>
            <a:r>
              <a:rPr lang="it-IT" sz="2800" dirty="0" smtClean="0"/>
              <a:t>• </a:t>
            </a:r>
            <a:r>
              <a:rPr lang="it-IT" sz="2800" dirty="0" err="1" smtClean="0"/>
              <a:t>By</a:t>
            </a:r>
            <a:r>
              <a:rPr lang="it-IT" sz="2800" dirty="0" smtClean="0"/>
              <a:t> </a:t>
            </a:r>
            <a:r>
              <a:rPr lang="it-IT" sz="2800" dirty="0" err="1" smtClean="0"/>
              <a:t>using</a:t>
            </a:r>
            <a:r>
              <a:rPr lang="it-IT" sz="2800" dirty="0" smtClean="0"/>
              <a:t> a </a:t>
            </a:r>
            <a:r>
              <a:rPr lang="it-IT" sz="2800" dirty="0" err="1" smtClean="0"/>
              <a:t>graph</a:t>
            </a:r>
            <a:r>
              <a:rPr lang="it-IT" sz="2800" dirty="0" smtClean="0"/>
              <a:t> database </a:t>
            </a:r>
            <a:r>
              <a:rPr lang="it-IT" sz="2800" dirty="0" err="1" smtClean="0"/>
              <a:t>to</a:t>
            </a:r>
            <a:r>
              <a:rPr lang="it-IT" sz="2800" dirty="0" smtClean="0"/>
              <a:t> </a:t>
            </a:r>
            <a:r>
              <a:rPr lang="it-IT" sz="2800" dirty="0" err="1" smtClean="0"/>
              <a:t>query</a:t>
            </a:r>
            <a:r>
              <a:rPr lang="it-IT" sz="2800" dirty="0" smtClean="0"/>
              <a:t> data </a:t>
            </a:r>
            <a:r>
              <a:rPr lang="it-IT" sz="2800" dirty="0" err="1" smtClean="0"/>
              <a:t>obtained</a:t>
            </a:r>
            <a:r>
              <a:rPr lang="it-IT" sz="2800" dirty="0" smtClean="0"/>
              <a:t> </a:t>
            </a:r>
            <a:r>
              <a:rPr lang="it-IT" sz="2800" dirty="0" err="1" smtClean="0"/>
              <a:t>after</a:t>
            </a:r>
            <a:r>
              <a:rPr lang="it-IT" sz="2800" dirty="0" smtClean="0"/>
              <a:t> </a:t>
            </a:r>
            <a:r>
              <a:rPr lang="it-IT" sz="2800" dirty="0" err="1" smtClean="0"/>
              <a:t>an</a:t>
            </a:r>
            <a:r>
              <a:rPr lang="it-IT" sz="2800" dirty="0" smtClean="0"/>
              <a:t> </a:t>
            </a:r>
            <a:r>
              <a:rPr lang="it-IT" sz="2800" dirty="0" err="1" smtClean="0"/>
              <a:t>integration</a:t>
            </a:r>
            <a:r>
              <a:rPr lang="it-IT" sz="2800" dirty="0" smtClean="0"/>
              <a:t> </a:t>
            </a:r>
            <a:r>
              <a:rPr lang="it-IT" sz="2800" dirty="0" err="1" smtClean="0"/>
              <a:t>process</a:t>
            </a:r>
            <a:r>
              <a:rPr lang="it-IT" sz="2800" dirty="0" smtClean="0"/>
              <a:t>.</a:t>
            </a:r>
          </a:p>
          <a:p>
            <a:r>
              <a:rPr lang="it-IT" sz="2800" dirty="0" smtClean="0"/>
              <a:t>• </a:t>
            </a:r>
            <a:r>
              <a:rPr lang="it-IT" sz="2800" dirty="0" err="1" smtClean="0"/>
              <a:t>This</a:t>
            </a:r>
            <a:r>
              <a:rPr lang="it-IT" sz="2800" dirty="0" smtClean="0"/>
              <a:t> </a:t>
            </a:r>
            <a:r>
              <a:rPr lang="it-IT" sz="2800" dirty="0" err="1" smtClean="0"/>
              <a:t>portion</a:t>
            </a:r>
            <a:r>
              <a:rPr lang="it-IT" sz="2800" dirty="0" smtClean="0"/>
              <a:t> </a:t>
            </a:r>
            <a:r>
              <a:rPr lang="it-IT" sz="2800" dirty="0" err="1" smtClean="0"/>
              <a:t>will</a:t>
            </a:r>
            <a:r>
              <a:rPr lang="it-IT" sz="2800" dirty="0" smtClean="0"/>
              <a:t> focus on the </a:t>
            </a:r>
            <a:r>
              <a:rPr lang="it-IT" sz="2800" dirty="0" err="1" smtClean="0"/>
              <a:t>integration</a:t>
            </a:r>
            <a:r>
              <a:rPr lang="it-IT" sz="2800" dirty="0" smtClean="0"/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smtClean="0"/>
              <a:t>Bonus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755576" y="3861048"/>
            <a:ext cx="7992888" cy="236988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GLOBAL SCHEMAS</a:t>
            </a:r>
          </a:p>
          <a:p>
            <a:pPr>
              <a:buFontTx/>
              <a:buChar char="-"/>
            </a:pPr>
            <a:r>
              <a:rPr lang="it-IT" sz="2000" dirty="0" smtClean="0"/>
              <a:t> </a:t>
            </a:r>
            <a:r>
              <a:rPr lang="it-IT" sz="2000" dirty="0" err="1" smtClean="0"/>
              <a:t>Pitstops</a:t>
            </a:r>
            <a:r>
              <a:rPr lang="it-IT" sz="2000" dirty="0" smtClean="0"/>
              <a:t>(race, </a:t>
            </a:r>
            <a:r>
              <a:rPr lang="it-IT" sz="2000" dirty="0" err="1" smtClean="0"/>
              <a:t>circuit</a:t>
            </a:r>
            <a:r>
              <a:rPr lang="it-IT" sz="2000" dirty="0" smtClean="0"/>
              <a:t>, date, </a:t>
            </a:r>
            <a:r>
              <a:rPr lang="it-IT" sz="2000" dirty="0" err="1" smtClean="0"/>
              <a:t>year</a:t>
            </a:r>
            <a:r>
              <a:rPr lang="it-IT" sz="2000" dirty="0" smtClean="0"/>
              <a:t>, </a:t>
            </a:r>
            <a:r>
              <a:rPr lang="it-IT" sz="2000" dirty="0" err="1" smtClean="0"/>
              <a:t>surname</a:t>
            </a:r>
            <a:r>
              <a:rPr lang="it-IT" sz="2000" dirty="0" smtClean="0"/>
              <a:t>, </a:t>
            </a:r>
            <a:r>
              <a:rPr lang="it-IT" sz="2000" dirty="0" err="1" smtClean="0"/>
              <a:t>name</a:t>
            </a:r>
            <a:r>
              <a:rPr lang="it-IT" sz="2000" dirty="0" smtClean="0"/>
              <a:t>, stop, </a:t>
            </a:r>
            <a:r>
              <a:rPr lang="it-IT" sz="2000" dirty="0" err="1" smtClean="0"/>
              <a:t>lap</a:t>
            </a:r>
            <a:r>
              <a:rPr lang="it-IT" sz="2000" dirty="0" smtClean="0"/>
              <a:t>, </a:t>
            </a:r>
            <a:r>
              <a:rPr lang="it-IT" sz="2000" dirty="0" err="1" smtClean="0"/>
              <a:t>duration</a:t>
            </a:r>
            <a:r>
              <a:rPr lang="it-IT" sz="2000" dirty="0" smtClean="0"/>
              <a:t>, </a:t>
            </a:r>
            <a:r>
              <a:rPr lang="it-IT" sz="2000" dirty="0" err="1" smtClean="0"/>
              <a:t>constructor</a:t>
            </a:r>
            <a:r>
              <a:rPr lang="it-IT" sz="2000" dirty="0" smtClean="0"/>
              <a:t>)</a:t>
            </a:r>
            <a:br>
              <a:rPr lang="it-IT" sz="2000" dirty="0" smtClean="0"/>
            </a:br>
            <a:r>
              <a:rPr lang="it-IT" sz="2000" dirty="0" smtClean="0"/>
              <a:t>- </a:t>
            </a:r>
            <a:r>
              <a:rPr lang="it-IT" sz="2000" dirty="0" err="1" smtClean="0"/>
              <a:t>Results</a:t>
            </a:r>
            <a:r>
              <a:rPr lang="it-IT" sz="2000" dirty="0" smtClean="0"/>
              <a:t>(race, </a:t>
            </a:r>
            <a:r>
              <a:rPr lang="it-IT" sz="2000" dirty="0" err="1" smtClean="0"/>
              <a:t>circuit</a:t>
            </a:r>
            <a:r>
              <a:rPr lang="it-IT" sz="2000" dirty="0" smtClean="0"/>
              <a:t>, date, </a:t>
            </a:r>
            <a:r>
              <a:rPr lang="it-IT" sz="2000" dirty="0" err="1" smtClean="0"/>
              <a:t>year</a:t>
            </a:r>
            <a:r>
              <a:rPr lang="it-IT" sz="2000" dirty="0" smtClean="0"/>
              <a:t>, </a:t>
            </a:r>
            <a:r>
              <a:rPr lang="it-IT" sz="2000" dirty="0" err="1" smtClean="0"/>
              <a:t>surname</a:t>
            </a:r>
            <a:r>
              <a:rPr lang="it-IT" sz="2000" dirty="0" smtClean="0"/>
              <a:t>, </a:t>
            </a:r>
            <a:r>
              <a:rPr lang="it-IT" sz="2000" dirty="0" err="1" smtClean="0"/>
              <a:t>name</a:t>
            </a:r>
            <a:r>
              <a:rPr lang="it-IT" sz="2000" dirty="0" smtClean="0"/>
              <a:t>, </a:t>
            </a:r>
            <a:r>
              <a:rPr lang="it-IT" sz="2000" dirty="0" err="1" smtClean="0"/>
              <a:t>constructor</a:t>
            </a:r>
            <a:r>
              <a:rPr lang="it-IT" sz="2000" dirty="0" smtClean="0"/>
              <a:t>, </a:t>
            </a:r>
            <a:r>
              <a:rPr lang="it-IT" sz="2000" dirty="0" err="1" smtClean="0"/>
              <a:t>grid</a:t>
            </a:r>
            <a:r>
              <a:rPr lang="it-IT" sz="2000" dirty="0" smtClean="0"/>
              <a:t>, position, status)</a:t>
            </a:r>
            <a:br>
              <a:rPr lang="it-IT" sz="2000" dirty="0" smtClean="0"/>
            </a:br>
            <a:r>
              <a:rPr lang="it-IT" sz="2000" dirty="0" smtClean="0"/>
              <a:t>- </a:t>
            </a:r>
            <a:r>
              <a:rPr lang="it-IT" sz="2000" dirty="0" err="1" smtClean="0"/>
              <a:t>FastestLaps</a:t>
            </a:r>
            <a:r>
              <a:rPr lang="it-IT" sz="2000" dirty="0" smtClean="0"/>
              <a:t>(race, </a:t>
            </a:r>
            <a:r>
              <a:rPr lang="it-IT" sz="2000" dirty="0" err="1" smtClean="0"/>
              <a:t>circuit</a:t>
            </a:r>
            <a:r>
              <a:rPr lang="it-IT" sz="2000" dirty="0" smtClean="0"/>
              <a:t>, date, </a:t>
            </a:r>
            <a:r>
              <a:rPr lang="it-IT" sz="2000" dirty="0" err="1" smtClean="0"/>
              <a:t>year</a:t>
            </a:r>
            <a:r>
              <a:rPr lang="it-IT" sz="2000" dirty="0" smtClean="0"/>
              <a:t>, </a:t>
            </a:r>
            <a:r>
              <a:rPr lang="it-IT" sz="2000" dirty="0" err="1" smtClean="0"/>
              <a:t>surname</a:t>
            </a:r>
            <a:r>
              <a:rPr lang="it-IT" sz="2000" dirty="0" smtClean="0"/>
              <a:t>, </a:t>
            </a:r>
            <a:r>
              <a:rPr lang="it-IT" sz="2000" dirty="0" err="1" smtClean="0"/>
              <a:t>name</a:t>
            </a:r>
            <a:r>
              <a:rPr lang="it-IT" sz="2000" dirty="0" smtClean="0"/>
              <a:t>, </a:t>
            </a:r>
            <a:r>
              <a:rPr lang="it-IT" sz="2000" dirty="0" err="1" smtClean="0"/>
              <a:t>constructor</a:t>
            </a:r>
            <a:r>
              <a:rPr lang="it-IT" sz="2000" dirty="0" smtClean="0"/>
              <a:t>, </a:t>
            </a:r>
            <a:r>
              <a:rPr lang="it-IT" sz="2000" dirty="0" err="1" smtClean="0"/>
              <a:t>fastestLap</a:t>
            </a:r>
            <a:r>
              <a:rPr lang="it-IT" sz="2000" dirty="0" smtClean="0"/>
              <a:t>, </a:t>
            </a:r>
            <a:r>
              <a:rPr lang="it-IT" sz="2000" dirty="0" err="1" smtClean="0"/>
              <a:t>fastestLapTime</a:t>
            </a:r>
            <a:r>
              <a:rPr lang="it-IT" sz="2000" dirty="0" smtClean="0"/>
              <a:t>)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763960" y="413048"/>
            <a:ext cx="7992888" cy="3293209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SOURCE SCHEMAS</a:t>
            </a:r>
          </a:p>
          <a:p>
            <a:r>
              <a:rPr lang="it-IT" sz="2000" dirty="0" smtClean="0"/>
              <a:t>- </a:t>
            </a:r>
            <a:r>
              <a:rPr lang="it-IT" sz="2000" dirty="0" err="1" smtClean="0"/>
              <a:t>pitStops</a:t>
            </a:r>
            <a:r>
              <a:rPr lang="it-IT" sz="2000" dirty="0" smtClean="0"/>
              <a:t>(</a:t>
            </a:r>
            <a:r>
              <a:rPr lang="it-IT" sz="2000" dirty="0" err="1" smtClean="0">
                <a:solidFill>
                  <a:srgbClr val="0070C0"/>
                </a:solidFill>
              </a:rPr>
              <a:t>raceId</a:t>
            </a:r>
            <a:r>
              <a:rPr lang="it-IT" sz="2000" dirty="0" smtClean="0"/>
              <a:t>, </a:t>
            </a:r>
            <a:r>
              <a:rPr lang="it-IT" sz="2000" dirty="0" err="1" smtClean="0">
                <a:solidFill>
                  <a:srgbClr val="FFC000"/>
                </a:solidFill>
              </a:rPr>
              <a:t>driverId</a:t>
            </a:r>
            <a:r>
              <a:rPr lang="it-IT" sz="2000" dirty="0" smtClean="0"/>
              <a:t>, stop, </a:t>
            </a:r>
            <a:r>
              <a:rPr lang="it-IT" sz="2000" dirty="0" err="1" smtClean="0"/>
              <a:t>lap</a:t>
            </a:r>
            <a:r>
              <a:rPr lang="it-IT" sz="2000" dirty="0" smtClean="0"/>
              <a:t>, </a:t>
            </a:r>
            <a:r>
              <a:rPr lang="it-IT" sz="2000" dirty="0" err="1" smtClean="0"/>
              <a:t>time</a:t>
            </a:r>
            <a:r>
              <a:rPr lang="it-IT" sz="2000" dirty="0" smtClean="0"/>
              <a:t>, </a:t>
            </a:r>
            <a:r>
              <a:rPr lang="it-IT" sz="2000" dirty="0" err="1" smtClean="0"/>
              <a:t>duration</a:t>
            </a:r>
            <a:r>
              <a:rPr lang="it-IT" sz="2000" dirty="0" smtClean="0"/>
              <a:t>, </a:t>
            </a:r>
            <a:r>
              <a:rPr lang="it-IT" sz="2000" dirty="0" err="1" smtClean="0"/>
              <a:t>milliseconds</a:t>
            </a:r>
            <a:r>
              <a:rPr lang="it-IT" sz="2000" dirty="0" smtClean="0"/>
              <a:t>)</a:t>
            </a:r>
            <a:br>
              <a:rPr lang="it-IT" sz="2000" dirty="0" smtClean="0"/>
            </a:br>
            <a:r>
              <a:rPr lang="it-IT" sz="2000" dirty="0" smtClean="0"/>
              <a:t>- </a:t>
            </a:r>
            <a:r>
              <a:rPr lang="it-IT" sz="2000" dirty="0" err="1" smtClean="0"/>
              <a:t>results</a:t>
            </a:r>
            <a:r>
              <a:rPr lang="it-IT" sz="2000" dirty="0" smtClean="0"/>
              <a:t>(</a:t>
            </a:r>
            <a:r>
              <a:rPr lang="it-IT" sz="2000" dirty="0" err="1" smtClean="0"/>
              <a:t>resultId</a:t>
            </a:r>
            <a:r>
              <a:rPr lang="it-IT" sz="2000" dirty="0" smtClean="0"/>
              <a:t>, </a:t>
            </a:r>
            <a:r>
              <a:rPr lang="it-IT" sz="2000" dirty="0" err="1" smtClean="0">
                <a:solidFill>
                  <a:srgbClr val="0070C0"/>
                </a:solidFill>
              </a:rPr>
              <a:t>raceId</a:t>
            </a:r>
            <a:r>
              <a:rPr lang="it-IT" sz="2000" dirty="0" smtClean="0"/>
              <a:t>, </a:t>
            </a:r>
            <a:r>
              <a:rPr lang="it-IT" sz="2000" dirty="0" err="1" smtClean="0">
                <a:solidFill>
                  <a:srgbClr val="FFC000"/>
                </a:solidFill>
              </a:rPr>
              <a:t>driverId</a:t>
            </a:r>
            <a:r>
              <a:rPr lang="it-IT" sz="2000" dirty="0" smtClean="0"/>
              <a:t>, </a:t>
            </a:r>
            <a:r>
              <a:rPr lang="it-IT" sz="2000" dirty="0" err="1" smtClean="0">
                <a:solidFill>
                  <a:srgbClr val="00B050"/>
                </a:solidFill>
              </a:rPr>
              <a:t>constructorId</a:t>
            </a:r>
            <a:r>
              <a:rPr lang="it-IT" sz="2000" dirty="0" smtClean="0"/>
              <a:t>, </a:t>
            </a:r>
            <a:r>
              <a:rPr lang="it-IT" sz="2000" dirty="0" err="1" smtClean="0"/>
              <a:t>number</a:t>
            </a:r>
            <a:r>
              <a:rPr lang="it-IT" sz="2000" dirty="0" smtClean="0"/>
              <a:t>, </a:t>
            </a:r>
            <a:r>
              <a:rPr lang="it-IT" sz="2000" dirty="0" err="1" smtClean="0"/>
              <a:t>grid</a:t>
            </a:r>
            <a:r>
              <a:rPr lang="it-IT" sz="2000" dirty="0" smtClean="0"/>
              <a:t>, position, …, </a:t>
            </a:r>
            <a:r>
              <a:rPr lang="it-IT" sz="2000" dirty="0" err="1" smtClean="0"/>
              <a:t>fastestLap</a:t>
            </a:r>
            <a:r>
              <a:rPr lang="it-IT" sz="2000" dirty="0" smtClean="0"/>
              <a:t>, …, </a:t>
            </a:r>
            <a:r>
              <a:rPr lang="it-IT" sz="2000" dirty="0" err="1" smtClean="0"/>
              <a:t>fastestLapTime</a:t>
            </a:r>
            <a:r>
              <a:rPr lang="it-IT" sz="2000" dirty="0" smtClean="0"/>
              <a:t>, …, </a:t>
            </a:r>
            <a:r>
              <a:rPr lang="it-IT" sz="2000" dirty="0" err="1" smtClean="0">
                <a:solidFill>
                  <a:srgbClr val="C00000"/>
                </a:solidFill>
              </a:rPr>
              <a:t>statusId</a:t>
            </a:r>
            <a:r>
              <a:rPr lang="it-IT" sz="2000" dirty="0" smtClean="0"/>
              <a:t>)</a:t>
            </a:r>
          </a:p>
          <a:p>
            <a:pPr>
              <a:buFontTx/>
              <a:buChar char="-"/>
            </a:pPr>
            <a:r>
              <a:rPr lang="it-IT" sz="2000" dirty="0" smtClean="0"/>
              <a:t> </a:t>
            </a:r>
            <a:r>
              <a:rPr lang="it-IT" sz="2000" dirty="0" err="1" smtClean="0"/>
              <a:t>drivers</a:t>
            </a:r>
            <a:r>
              <a:rPr lang="it-IT" sz="2000" dirty="0" smtClean="0"/>
              <a:t>(</a:t>
            </a:r>
            <a:r>
              <a:rPr lang="it-IT" sz="2000" dirty="0" err="1" smtClean="0">
                <a:solidFill>
                  <a:srgbClr val="FFC000"/>
                </a:solidFill>
              </a:rPr>
              <a:t>driverId</a:t>
            </a:r>
            <a:r>
              <a:rPr lang="it-IT" sz="2000" dirty="0" smtClean="0"/>
              <a:t>, </a:t>
            </a:r>
            <a:r>
              <a:rPr lang="it-IT" sz="2000" dirty="0" err="1" smtClean="0"/>
              <a:t>driverRef</a:t>
            </a:r>
            <a:r>
              <a:rPr lang="it-IT" sz="2000" dirty="0" smtClean="0"/>
              <a:t>, </a:t>
            </a:r>
            <a:r>
              <a:rPr lang="it-IT" sz="2000" dirty="0" err="1" smtClean="0"/>
              <a:t>number</a:t>
            </a:r>
            <a:r>
              <a:rPr lang="it-IT" sz="2000" dirty="0" smtClean="0"/>
              <a:t>, code, </a:t>
            </a:r>
            <a:r>
              <a:rPr lang="it-IT" sz="2000" dirty="0" err="1" smtClean="0"/>
              <a:t>forename</a:t>
            </a:r>
            <a:r>
              <a:rPr lang="it-IT" sz="2000" dirty="0" smtClean="0"/>
              <a:t>, </a:t>
            </a:r>
            <a:r>
              <a:rPr lang="it-IT" sz="2000" dirty="0" err="1" smtClean="0"/>
              <a:t>surname</a:t>
            </a:r>
            <a:r>
              <a:rPr lang="it-IT" sz="2000" dirty="0" smtClean="0"/>
              <a:t>, </a:t>
            </a:r>
            <a:r>
              <a:rPr lang="it-IT" sz="2000" dirty="0" err="1" smtClean="0"/>
              <a:t>dob</a:t>
            </a:r>
            <a:r>
              <a:rPr lang="it-IT" sz="2000" dirty="0" smtClean="0"/>
              <a:t>, </a:t>
            </a:r>
            <a:r>
              <a:rPr lang="it-IT" sz="2000" dirty="0" err="1" smtClean="0"/>
              <a:t>nationality</a:t>
            </a:r>
            <a:r>
              <a:rPr lang="it-IT" sz="2000" dirty="0" smtClean="0"/>
              <a:t>, url)</a:t>
            </a:r>
          </a:p>
          <a:p>
            <a:pPr>
              <a:buFontTx/>
              <a:buChar char="-"/>
            </a:pPr>
            <a:r>
              <a:rPr lang="it-IT" sz="2000" dirty="0" smtClean="0"/>
              <a:t> </a:t>
            </a:r>
            <a:r>
              <a:rPr lang="it-IT" sz="2000" dirty="0" err="1" smtClean="0"/>
              <a:t>races</a:t>
            </a:r>
            <a:r>
              <a:rPr lang="it-IT" sz="2000" dirty="0" smtClean="0"/>
              <a:t>(</a:t>
            </a:r>
            <a:r>
              <a:rPr lang="it-IT" sz="2000" dirty="0" err="1" smtClean="0">
                <a:solidFill>
                  <a:srgbClr val="0070C0"/>
                </a:solidFill>
              </a:rPr>
              <a:t>raceId</a:t>
            </a:r>
            <a:r>
              <a:rPr lang="it-IT" sz="2000" dirty="0" smtClean="0"/>
              <a:t>, </a:t>
            </a:r>
            <a:r>
              <a:rPr lang="it-IT" sz="2000" dirty="0" err="1" smtClean="0"/>
              <a:t>year</a:t>
            </a:r>
            <a:r>
              <a:rPr lang="it-IT" sz="2000" dirty="0" smtClean="0"/>
              <a:t>, round, </a:t>
            </a:r>
            <a:r>
              <a:rPr lang="it-IT" sz="2000" dirty="0" err="1" smtClean="0">
                <a:solidFill>
                  <a:srgbClr val="00B0F0"/>
                </a:solidFill>
              </a:rPr>
              <a:t>circuitId</a:t>
            </a:r>
            <a:r>
              <a:rPr lang="it-IT" sz="2000" dirty="0" smtClean="0"/>
              <a:t>, </a:t>
            </a:r>
            <a:r>
              <a:rPr lang="it-IT" sz="2000" dirty="0" err="1" smtClean="0"/>
              <a:t>name</a:t>
            </a:r>
            <a:r>
              <a:rPr lang="it-IT" sz="2000" dirty="0" smtClean="0"/>
              <a:t>, date, </a:t>
            </a:r>
            <a:r>
              <a:rPr lang="it-IT" sz="2000" dirty="0" err="1" smtClean="0"/>
              <a:t>time</a:t>
            </a:r>
            <a:r>
              <a:rPr lang="it-IT" sz="2000" dirty="0" smtClean="0"/>
              <a:t>, url)</a:t>
            </a:r>
          </a:p>
          <a:p>
            <a:pPr>
              <a:buFontTx/>
              <a:buChar char="-"/>
            </a:pPr>
            <a:r>
              <a:rPr lang="it-IT" sz="2000" dirty="0" smtClean="0"/>
              <a:t> </a:t>
            </a:r>
            <a:r>
              <a:rPr lang="it-IT" sz="2000" dirty="0" err="1" smtClean="0"/>
              <a:t>constructors</a:t>
            </a:r>
            <a:r>
              <a:rPr lang="it-IT" sz="2000" dirty="0" smtClean="0"/>
              <a:t>(</a:t>
            </a:r>
            <a:r>
              <a:rPr lang="it-IT" sz="2000" dirty="0" err="1" smtClean="0">
                <a:solidFill>
                  <a:srgbClr val="00B050"/>
                </a:solidFill>
              </a:rPr>
              <a:t>constructorId</a:t>
            </a:r>
            <a:r>
              <a:rPr lang="it-IT" sz="2000" dirty="0" smtClean="0"/>
              <a:t>, </a:t>
            </a:r>
            <a:r>
              <a:rPr lang="it-IT" sz="2000" dirty="0" err="1" smtClean="0"/>
              <a:t>constructorRef</a:t>
            </a:r>
            <a:r>
              <a:rPr lang="it-IT" sz="2000" dirty="0" smtClean="0"/>
              <a:t>, </a:t>
            </a:r>
            <a:r>
              <a:rPr lang="it-IT" sz="2000" dirty="0" err="1" smtClean="0"/>
              <a:t>name</a:t>
            </a:r>
            <a:r>
              <a:rPr lang="it-IT" sz="2000" dirty="0" smtClean="0"/>
              <a:t>, </a:t>
            </a:r>
            <a:r>
              <a:rPr lang="it-IT" sz="2000" dirty="0" err="1" smtClean="0"/>
              <a:t>nationality</a:t>
            </a:r>
            <a:r>
              <a:rPr lang="it-IT" sz="2000" dirty="0" smtClean="0"/>
              <a:t>, url)</a:t>
            </a:r>
          </a:p>
          <a:p>
            <a:pPr>
              <a:buFontTx/>
              <a:buChar char="-"/>
            </a:pPr>
            <a:r>
              <a:rPr lang="it-IT" sz="2000" dirty="0" smtClean="0"/>
              <a:t> </a:t>
            </a:r>
            <a:r>
              <a:rPr lang="it-IT" sz="2000" dirty="0" err="1" smtClean="0"/>
              <a:t>circuits</a:t>
            </a:r>
            <a:r>
              <a:rPr lang="it-IT" sz="2000" dirty="0" smtClean="0"/>
              <a:t>(</a:t>
            </a:r>
            <a:r>
              <a:rPr lang="it-IT" sz="2000" dirty="0" err="1" smtClean="0">
                <a:solidFill>
                  <a:srgbClr val="00B0F0"/>
                </a:solidFill>
              </a:rPr>
              <a:t>circuitId</a:t>
            </a:r>
            <a:r>
              <a:rPr lang="it-IT" sz="2000" dirty="0" smtClean="0"/>
              <a:t>, </a:t>
            </a:r>
            <a:r>
              <a:rPr lang="it-IT" sz="2000" dirty="0" err="1" smtClean="0"/>
              <a:t>circuitRef</a:t>
            </a:r>
            <a:r>
              <a:rPr lang="it-IT" sz="2000" dirty="0" smtClean="0"/>
              <a:t>, </a:t>
            </a:r>
            <a:r>
              <a:rPr lang="it-IT" sz="2000" dirty="0" err="1" smtClean="0"/>
              <a:t>name</a:t>
            </a:r>
            <a:r>
              <a:rPr lang="it-IT" sz="2000" dirty="0" smtClean="0"/>
              <a:t>, location, </a:t>
            </a:r>
            <a:r>
              <a:rPr lang="it-IT" sz="2000" dirty="0" err="1" smtClean="0"/>
              <a:t>country</a:t>
            </a:r>
            <a:r>
              <a:rPr lang="it-IT" sz="2000" dirty="0" smtClean="0"/>
              <a:t>, lat, alt, url)</a:t>
            </a:r>
          </a:p>
          <a:p>
            <a:pPr>
              <a:buFontTx/>
              <a:buChar char="-"/>
            </a:pPr>
            <a:r>
              <a:rPr lang="it-IT" sz="2000" dirty="0" smtClean="0"/>
              <a:t> status(</a:t>
            </a:r>
            <a:r>
              <a:rPr lang="it-IT" sz="2000" dirty="0" err="1" smtClean="0">
                <a:solidFill>
                  <a:srgbClr val="C00000"/>
                </a:solidFill>
              </a:rPr>
              <a:t>statusId</a:t>
            </a:r>
            <a:r>
              <a:rPr lang="it-IT" sz="2000" dirty="0" smtClean="0"/>
              <a:t>, status)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smtClean="0"/>
              <a:t>Bonus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755576" y="1988840"/>
            <a:ext cx="7992888" cy="298543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GAV MAPPING</a:t>
            </a:r>
          </a:p>
          <a:p>
            <a:r>
              <a:rPr lang="it-IT" sz="2000" dirty="0" smtClean="0"/>
              <a:t>{ (a, b, c, d, e, f, g, h, i, l) |</a:t>
            </a:r>
            <a:br>
              <a:rPr lang="it-IT" sz="2000" dirty="0" smtClean="0"/>
            </a:br>
            <a:r>
              <a:rPr lang="it-IT" sz="2000" dirty="0" smtClean="0"/>
              <a:t>                              </a:t>
            </a:r>
            <a:r>
              <a:rPr lang="it-IT" sz="2000" dirty="0" err="1" smtClean="0"/>
              <a:t>pitStops</a:t>
            </a:r>
            <a:r>
              <a:rPr lang="it-IT" sz="2000" dirty="0" smtClean="0"/>
              <a:t>(</a:t>
            </a:r>
            <a:r>
              <a:rPr lang="it-IT" sz="2000" dirty="0" smtClean="0">
                <a:solidFill>
                  <a:srgbClr val="0070C0"/>
                </a:solidFill>
              </a:rPr>
              <a:t>x1</a:t>
            </a:r>
            <a:r>
              <a:rPr lang="it-IT" sz="2000" dirty="0" smtClean="0"/>
              <a:t>, </a:t>
            </a:r>
            <a:r>
              <a:rPr lang="it-IT" sz="2000" dirty="0" smtClean="0">
                <a:solidFill>
                  <a:srgbClr val="FFC000"/>
                </a:solidFill>
              </a:rPr>
              <a:t>x2</a:t>
            </a:r>
            <a:r>
              <a:rPr lang="it-IT" sz="2000" dirty="0" smtClean="0"/>
              <a:t>, g, h, y1, i, y2), </a:t>
            </a:r>
            <a:br>
              <a:rPr lang="it-IT" sz="2000" dirty="0" smtClean="0"/>
            </a:br>
            <a:r>
              <a:rPr lang="it-IT" sz="2000" dirty="0" smtClean="0"/>
              <a:t>		      </a:t>
            </a:r>
            <a:r>
              <a:rPr lang="it-IT" sz="2000" dirty="0" err="1" smtClean="0"/>
              <a:t>races</a:t>
            </a:r>
            <a:r>
              <a:rPr lang="it-IT" sz="2000" dirty="0" smtClean="0"/>
              <a:t>(</a:t>
            </a:r>
            <a:r>
              <a:rPr lang="it-IT" sz="2000" dirty="0" smtClean="0">
                <a:solidFill>
                  <a:srgbClr val="0070C0"/>
                </a:solidFill>
              </a:rPr>
              <a:t>x1</a:t>
            </a:r>
            <a:r>
              <a:rPr lang="it-IT" sz="2000" dirty="0" smtClean="0"/>
              <a:t>, d, y3, </a:t>
            </a:r>
            <a:r>
              <a:rPr lang="it-IT" sz="2000" dirty="0" smtClean="0">
                <a:solidFill>
                  <a:srgbClr val="00B0F0"/>
                </a:solidFill>
              </a:rPr>
              <a:t>x4</a:t>
            </a:r>
            <a:r>
              <a:rPr lang="it-IT" sz="2000" dirty="0" smtClean="0"/>
              <a:t>, a, c, y4, y5),</a:t>
            </a:r>
            <a:br>
              <a:rPr lang="it-IT" sz="2000" dirty="0" smtClean="0"/>
            </a:br>
            <a:r>
              <a:rPr lang="it-IT" sz="2000" dirty="0" smtClean="0"/>
              <a:t>		      </a:t>
            </a:r>
            <a:r>
              <a:rPr lang="it-IT" sz="2000" dirty="0" err="1" smtClean="0"/>
              <a:t>drivers</a:t>
            </a:r>
            <a:r>
              <a:rPr lang="it-IT" sz="2000" dirty="0" smtClean="0"/>
              <a:t>(</a:t>
            </a:r>
            <a:r>
              <a:rPr lang="it-IT" sz="2000" dirty="0" smtClean="0">
                <a:solidFill>
                  <a:srgbClr val="FFC000"/>
                </a:solidFill>
              </a:rPr>
              <a:t>x2</a:t>
            </a:r>
            <a:r>
              <a:rPr lang="it-IT" sz="2000" dirty="0" smtClean="0"/>
              <a:t>, y6, y7, y8, f, e, y9, y10, y11),</a:t>
            </a:r>
          </a:p>
          <a:p>
            <a:r>
              <a:rPr lang="it-IT" sz="2000" dirty="0" smtClean="0"/>
              <a:t>                              </a:t>
            </a:r>
            <a:r>
              <a:rPr lang="it-IT" sz="2000" dirty="0" err="1" smtClean="0"/>
              <a:t>results</a:t>
            </a:r>
            <a:r>
              <a:rPr lang="it-IT" sz="2000" dirty="0" smtClean="0"/>
              <a:t>(y12, </a:t>
            </a:r>
            <a:r>
              <a:rPr lang="it-IT" sz="2000" dirty="0" smtClean="0">
                <a:solidFill>
                  <a:srgbClr val="0070C0"/>
                </a:solidFill>
              </a:rPr>
              <a:t>x1</a:t>
            </a:r>
            <a:r>
              <a:rPr lang="it-IT" sz="2000" dirty="0" smtClean="0"/>
              <a:t>, </a:t>
            </a:r>
            <a:r>
              <a:rPr lang="it-IT" sz="2000" dirty="0" smtClean="0">
                <a:solidFill>
                  <a:srgbClr val="FFC000"/>
                </a:solidFill>
              </a:rPr>
              <a:t>x2</a:t>
            </a:r>
            <a:r>
              <a:rPr lang="it-IT" sz="2000" dirty="0" smtClean="0"/>
              <a:t>, </a:t>
            </a:r>
            <a:r>
              <a:rPr lang="it-IT" sz="2000" dirty="0" smtClean="0">
                <a:solidFill>
                  <a:srgbClr val="00B050"/>
                </a:solidFill>
              </a:rPr>
              <a:t>x3</a:t>
            </a:r>
            <a:r>
              <a:rPr lang="it-IT" sz="2000" dirty="0" smtClean="0"/>
              <a:t>, y13, …) </a:t>
            </a:r>
            <a:br>
              <a:rPr lang="it-IT" sz="2000" dirty="0" smtClean="0"/>
            </a:br>
            <a:r>
              <a:rPr lang="it-IT" sz="2000" dirty="0" smtClean="0"/>
              <a:t>		      </a:t>
            </a:r>
            <a:r>
              <a:rPr lang="it-IT" sz="2000" dirty="0" err="1" smtClean="0"/>
              <a:t>constructors</a:t>
            </a:r>
            <a:r>
              <a:rPr lang="it-IT" sz="2000" dirty="0" smtClean="0"/>
              <a:t>(</a:t>
            </a:r>
            <a:r>
              <a:rPr lang="it-IT" sz="2000" dirty="0" smtClean="0">
                <a:solidFill>
                  <a:srgbClr val="00B050"/>
                </a:solidFill>
              </a:rPr>
              <a:t>x3</a:t>
            </a:r>
            <a:r>
              <a:rPr lang="it-IT" sz="2000" dirty="0" smtClean="0"/>
              <a:t>, y14, l, y15, y16)</a:t>
            </a:r>
          </a:p>
          <a:p>
            <a:r>
              <a:rPr lang="it-IT" sz="2000" dirty="0" smtClean="0"/>
              <a:t>	                  </a:t>
            </a:r>
            <a:r>
              <a:rPr lang="it-IT" sz="2000" dirty="0" err="1" smtClean="0"/>
              <a:t>circuits</a:t>
            </a:r>
            <a:r>
              <a:rPr lang="it-IT" sz="2000" dirty="0" smtClean="0"/>
              <a:t>(</a:t>
            </a:r>
            <a:r>
              <a:rPr lang="it-IT" sz="2000" dirty="0" smtClean="0">
                <a:solidFill>
                  <a:srgbClr val="00B0F0"/>
                </a:solidFill>
              </a:rPr>
              <a:t>x4</a:t>
            </a:r>
            <a:r>
              <a:rPr lang="it-IT" sz="2000" dirty="0" smtClean="0"/>
              <a:t>, y17, b, y18, y19, y20, y21, y22) }</a:t>
            </a:r>
            <a:br>
              <a:rPr lang="it-IT" sz="2000" dirty="0" smtClean="0"/>
            </a:br>
            <a:r>
              <a:rPr lang="it-IT" sz="2000" dirty="0" smtClean="0"/>
              <a:t>		      -&gt; </a:t>
            </a:r>
            <a:r>
              <a:rPr lang="it-IT" sz="2000" dirty="0" err="1" smtClean="0"/>
              <a:t>Pitstops</a:t>
            </a:r>
            <a:r>
              <a:rPr lang="it-IT" sz="2000" dirty="0" smtClean="0"/>
              <a:t>(a, b, c, d, e, f, g, h, i, l)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755576" y="404664"/>
            <a:ext cx="7992888" cy="113877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GLOBAL SCHEMA</a:t>
            </a:r>
          </a:p>
          <a:p>
            <a:pPr>
              <a:buFontTx/>
              <a:buChar char="-"/>
            </a:pPr>
            <a:r>
              <a:rPr lang="it-IT" sz="2000" dirty="0" smtClean="0"/>
              <a:t> </a:t>
            </a:r>
            <a:r>
              <a:rPr lang="it-IT" sz="2000" dirty="0" err="1" smtClean="0"/>
              <a:t>Pitstops</a:t>
            </a:r>
            <a:r>
              <a:rPr lang="it-IT" sz="2000" dirty="0" smtClean="0"/>
              <a:t>(race, </a:t>
            </a:r>
            <a:r>
              <a:rPr lang="it-IT" sz="2000" dirty="0" err="1" smtClean="0"/>
              <a:t>circuit</a:t>
            </a:r>
            <a:r>
              <a:rPr lang="it-IT" sz="2000" dirty="0" smtClean="0"/>
              <a:t>, date, </a:t>
            </a:r>
            <a:r>
              <a:rPr lang="it-IT" sz="2000" dirty="0" err="1" smtClean="0"/>
              <a:t>year</a:t>
            </a:r>
            <a:r>
              <a:rPr lang="it-IT" sz="2000" dirty="0" smtClean="0"/>
              <a:t>, </a:t>
            </a:r>
            <a:r>
              <a:rPr lang="it-IT" sz="2000" dirty="0" err="1" smtClean="0"/>
              <a:t>surname</a:t>
            </a:r>
            <a:r>
              <a:rPr lang="it-IT" sz="2000" dirty="0" smtClean="0"/>
              <a:t>, </a:t>
            </a:r>
            <a:r>
              <a:rPr lang="it-IT" sz="2000" dirty="0" err="1" smtClean="0"/>
              <a:t>name</a:t>
            </a:r>
            <a:r>
              <a:rPr lang="it-IT" sz="2000" dirty="0" smtClean="0"/>
              <a:t>, stop, </a:t>
            </a:r>
            <a:r>
              <a:rPr lang="it-IT" sz="2000" dirty="0" err="1" smtClean="0"/>
              <a:t>lap</a:t>
            </a:r>
            <a:r>
              <a:rPr lang="it-IT" sz="2000" dirty="0" smtClean="0"/>
              <a:t>, </a:t>
            </a:r>
            <a:r>
              <a:rPr lang="it-IT" sz="2000" dirty="0" err="1" smtClean="0"/>
              <a:t>duration</a:t>
            </a:r>
            <a:r>
              <a:rPr lang="it-IT" sz="2000" dirty="0" smtClean="0"/>
              <a:t>, </a:t>
            </a:r>
            <a:r>
              <a:rPr lang="it-IT" sz="2000" dirty="0" err="1" smtClean="0"/>
              <a:t>constructor</a:t>
            </a:r>
            <a:r>
              <a:rPr lang="it-IT" sz="2000" dirty="0" smtClean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smtClean="0"/>
              <a:t>Bonus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755576" y="1988840"/>
            <a:ext cx="7992888" cy="298543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GAV MAPPING</a:t>
            </a:r>
          </a:p>
          <a:p>
            <a:r>
              <a:rPr lang="it-IT" sz="2000" dirty="0" smtClean="0"/>
              <a:t>{ (a, b, c, d, e, f, g, h, i, l) |</a:t>
            </a:r>
            <a:br>
              <a:rPr lang="it-IT" sz="2000" dirty="0" smtClean="0"/>
            </a:br>
            <a:r>
              <a:rPr lang="it-IT" sz="2000" dirty="0" smtClean="0"/>
              <a:t>                              </a:t>
            </a:r>
            <a:r>
              <a:rPr lang="it-IT" sz="2000" dirty="0" err="1" smtClean="0"/>
              <a:t>results</a:t>
            </a:r>
            <a:r>
              <a:rPr lang="it-IT" sz="2000" dirty="0" smtClean="0"/>
              <a:t>(y1, </a:t>
            </a:r>
            <a:r>
              <a:rPr lang="it-IT" sz="2000" dirty="0" smtClean="0">
                <a:solidFill>
                  <a:srgbClr val="0070C0"/>
                </a:solidFill>
              </a:rPr>
              <a:t>x1</a:t>
            </a:r>
            <a:r>
              <a:rPr lang="it-IT" sz="2000" dirty="0" smtClean="0"/>
              <a:t>, </a:t>
            </a:r>
            <a:r>
              <a:rPr lang="it-IT" sz="2000" dirty="0" smtClean="0">
                <a:solidFill>
                  <a:srgbClr val="FFC000"/>
                </a:solidFill>
              </a:rPr>
              <a:t>x2</a:t>
            </a:r>
            <a:r>
              <a:rPr lang="it-IT" sz="2000" dirty="0" smtClean="0"/>
              <a:t>, </a:t>
            </a:r>
            <a:r>
              <a:rPr lang="it-IT" sz="2000" dirty="0" smtClean="0">
                <a:solidFill>
                  <a:srgbClr val="00B050"/>
                </a:solidFill>
              </a:rPr>
              <a:t>x3</a:t>
            </a:r>
            <a:r>
              <a:rPr lang="it-IT" sz="2000" dirty="0" smtClean="0"/>
              <a:t>, y2, h, i, …, </a:t>
            </a:r>
            <a:r>
              <a:rPr lang="it-IT" sz="2000" dirty="0" smtClean="0">
                <a:solidFill>
                  <a:srgbClr val="C00000"/>
                </a:solidFill>
              </a:rPr>
              <a:t>x5</a:t>
            </a:r>
            <a:r>
              <a:rPr lang="it-IT" sz="2000" dirty="0" smtClean="0"/>
              <a:t>) </a:t>
            </a:r>
            <a:br>
              <a:rPr lang="it-IT" sz="2000" dirty="0" smtClean="0"/>
            </a:br>
            <a:r>
              <a:rPr lang="it-IT" sz="2000" dirty="0" smtClean="0"/>
              <a:t>		      </a:t>
            </a:r>
            <a:r>
              <a:rPr lang="it-IT" sz="2000" dirty="0" err="1" smtClean="0"/>
              <a:t>races</a:t>
            </a:r>
            <a:r>
              <a:rPr lang="it-IT" sz="2000" dirty="0" smtClean="0"/>
              <a:t>(</a:t>
            </a:r>
            <a:r>
              <a:rPr lang="it-IT" sz="2000" dirty="0" smtClean="0">
                <a:solidFill>
                  <a:srgbClr val="0070C0"/>
                </a:solidFill>
              </a:rPr>
              <a:t>x1</a:t>
            </a:r>
            <a:r>
              <a:rPr lang="it-IT" sz="2000" dirty="0" smtClean="0"/>
              <a:t>, d, y3, </a:t>
            </a:r>
            <a:r>
              <a:rPr lang="it-IT" sz="2000" dirty="0" smtClean="0">
                <a:solidFill>
                  <a:srgbClr val="00B0F0"/>
                </a:solidFill>
              </a:rPr>
              <a:t>x4</a:t>
            </a:r>
            <a:r>
              <a:rPr lang="it-IT" sz="2000" dirty="0" smtClean="0"/>
              <a:t>, a, c, y4, y5),</a:t>
            </a:r>
            <a:br>
              <a:rPr lang="it-IT" sz="2000" dirty="0" smtClean="0"/>
            </a:br>
            <a:r>
              <a:rPr lang="it-IT" sz="2000" dirty="0" smtClean="0"/>
              <a:t>		      </a:t>
            </a:r>
            <a:r>
              <a:rPr lang="it-IT" sz="2000" dirty="0" err="1" smtClean="0"/>
              <a:t>drivers</a:t>
            </a:r>
            <a:r>
              <a:rPr lang="it-IT" sz="2000" dirty="0" smtClean="0"/>
              <a:t>(</a:t>
            </a:r>
            <a:r>
              <a:rPr lang="it-IT" sz="2000" dirty="0" smtClean="0">
                <a:solidFill>
                  <a:srgbClr val="FFC000"/>
                </a:solidFill>
              </a:rPr>
              <a:t>x2</a:t>
            </a:r>
            <a:r>
              <a:rPr lang="it-IT" sz="2000" dirty="0" smtClean="0"/>
              <a:t>, y6, y7, y8, f, e, y9, y10, y11),</a:t>
            </a:r>
            <a:br>
              <a:rPr lang="it-IT" sz="2000" dirty="0" smtClean="0"/>
            </a:br>
            <a:r>
              <a:rPr lang="it-IT" sz="2000" dirty="0" smtClean="0"/>
              <a:t>		      </a:t>
            </a:r>
            <a:r>
              <a:rPr lang="it-IT" sz="2000" dirty="0" err="1" smtClean="0"/>
              <a:t>constructors</a:t>
            </a:r>
            <a:r>
              <a:rPr lang="it-IT" sz="2000" dirty="0" smtClean="0"/>
              <a:t>(</a:t>
            </a:r>
            <a:r>
              <a:rPr lang="it-IT" sz="2000" dirty="0" smtClean="0">
                <a:solidFill>
                  <a:srgbClr val="00B050"/>
                </a:solidFill>
              </a:rPr>
              <a:t>x3</a:t>
            </a:r>
            <a:r>
              <a:rPr lang="it-IT" sz="2000" dirty="0" smtClean="0"/>
              <a:t>, y14, g, y15, y16)</a:t>
            </a:r>
          </a:p>
          <a:p>
            <a:r>
              <a:rPr lang="it-IT" sz="2000" dirty="0" smtClean="0"/>
              <a:t>	                  </a:t>
            </a:r>
            <a:r>
              <a:rPr lang="it-IT" sz="2000" dirty="0" err="1" smtClean="0"/>
              <a:t>circuits</a:t>
            </a:r>
            <a:r>
              <a:rPr lang="it-IT" sz="2000" dirty="0" smtClean="0"/>
              <a:t>(</a:t>
            </a:r>
            <a:r>
              <a:rPr lang="it-IT" sz="2000" dirty="0" smtClean="0">
                <a:solidFill>
                  <a:srgbClr val="00B0F0"/>
                </a:solidFill>
              </a:rPr>
              <a:t>x4</a:t>
            </a:r>
            <a:r>
              <a:rPr lang="it-IT" sz="2000" dirty="0" smtClean="0"/>
              <a:t>, y17, b, y18, y19, y20, y21, y22)</a:t>
            </a:r>
          </a:p>
          <a:p>
            <a:r>
              <a:rPr lang="it-IT" sz="2000" dirty="0" smtClean="0"/>
              <a:t>		      status(</a:t>
            </a:r>
            <a:r>
              <a:rPr lang="it-IT" sz="2000" dirty="0" smtClean="0">
                <a:solidFill>
                  <a:srgbClr val="C00000"/>
                </a:solidFill>
              </a:rPr>
              <a:t>x5</a:t>
            </a:r>
            <a:r>
              <a:rPr lang="it-IT" sz="2000" dirty="0" smtClean="0"/>
              <a:t>, l) }</a:t>
            </a:r>
            <a:br>
              <a:rPr lang="it-IT" sz="2000" dirty="0" smtClean="0"/>
            </a:br>
            <a:r>
              <a:rPr lang="it-IT" sz="2000" dirty="0" smtClean="0"/>
              <a:t>		      -&gt; </a:t>
            </a:r>
            <a:r>
              <a:rPr lang="it-IT" sz="2000" dirty="0" err="1" smtClean="0"/>
              <a:t>Results</a:t>
            </a:r>
            <a:r>
              <a:rPr lang="it-IT" sz="2000" dirty="0" smtClean="0"/>
              <a:t>(a, b, c, d, e, f, g, h, i, l)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755576" y="404664"/>
            <a:ext cx="7992888" cy="113877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GLOBAL SCHEMA</a:t>
            </a:r>
          </a:p>
          <a:p>
            <a:pPr>
              <a:buFontTx/>
              <a:buChar char="-"/>
            </a:pPr>
            <a:r>
              <a:rPr lang="it-IT" sz="2000" dirty="0" smtClean="0"/>
              <a:t> </a:t>
            </a:r>
            <a:r>
              <a:rPr lang="it-IT" sz="2000" dirty="0" err="1" smtClean="0"/>
              <a:t>Results</a:t>
            </a:r>
            <a:r>
              <a:rPr lang="it-IT" sz="2000" dirty="0" smtClean="0"/>
              <a:t>(race, </a:t>
            </a:r>
            <a:r>
              <a:rPr lang="it-IT" sz="2000" dirty="0" err="1" smtClean="0"/>
              <a:t>circuit</a:t>
            </a:r>
            <a:r>
              <a:rPr lang="it-IT" sz="2000" dirty="0" smtClean="0"/>
              <a:t>, date, </a:t>
            </a:r>
            <a:r>
              <a:rPr lang="it-IT" sz="2000" dirty="0" err="1" smtClean="0"/>
              <a:t>year</a:t>
            </a:r>
            <a:r>
              <a:rPr lang="it-IT" sz="2000" dirty="0" smtClean="0"/>
              <a:t>, </a:t>
            </a:r>
            <a:r>
              <a:rPr lang="it-IT" sz="2000" dirty="0" err="1" smtClean="0"/>
              <a:t>surname</a:t>
            </a:r>
            <a:r>
              <a:rPr lang="it-IT" sz="2000" dirty="0" smtClean="0"/>
              <a:t>, </a:t>
            </a:r>
            <a:r>
              <a:rPr lang="it-IT" sz="2000" dirty="0" err="1" smtClean="0"/>
              <a:t>name</a:t>
            </a:r>
            <a:r>
              <a:rPr lang="it-IT" sz="2000" dirty="0" smtClean="0"/>
              <a:t>, </a:t>
            </a:r>
            <a:r>
              <a:rPr lang="it-IT" sz="2000" dirty="0" err="1" smtClean="0"/>
              <a:t>constructor</a:t>
            </a:r>
            <a:r>
              <a:rPr lang="it-IT" sz="2000" dirty="0" smtClean="0"/>
              <a:t>, </a:t>
            </a:r>
            <a:r>
              <a:rPr lang="it-IT" sz="2000" dirty="0" err="1" smtClean="0"/>
              <a:t>grid</a:t>
            </a:r>
            <a:r>
              <a:rPr lang="it-IT" sz="2000" dirty="0" smtClean="0"/>
              <a:t>, position, status)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smtClean="0"/>
              <a:t>Bonus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755576" y="1988840"/>
            <a:ext cx="7992888" cy="298543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GAV MAPPING</a:t>
            </a:r>
          </a:p>
          <a:p>
            <a:r>
              <a:rPr lang="it-IT" sz="2000" dirty="0" smtClean="0"/>
              <a:t>{ (a, b, c, d, e, f, g, h, i) |</a:t>
            </a:r>
            <a:br>
              <a:rPr lang="it-IT" sz="2000" dirty="0" smtClean="0"/>
            </a:br>
            <a:r>
              <a:rPr lang="it-IT" sz="2000" dirty="0" smtClean="0"/>
              <a:t>                              </a:t>
            </a:r>
            <a:r>
              <a:rPr lang="it-IT" sz="2000" dirty="0" err="1" smtClean="0"/>
              <a:t>results</a:t>
            </a:r>
            <a:r>
              <a:rPr lang="it-IT" sz="2000" dirty="0" smtClean="0"/>
              <a:t>(y1, </a:t>
            </a:r>
            <a:r>
              <a:rPr lang="it-IT" sz="2000" dirty="0" smtClean="0">
                <a:solidFill>
                  <a:srgbClr val="0070C0"/>
                </a:solidFill>
              </a:rPr>
              <a:t>x1</a:t>
            </a:r>
            <a:r>
              <a:rPr lang="it-IT" sz="2000" dirty="0" smtClean="0"/>
              <a:t>, </a:t>
            </a:r>
            <a:r>
              <a:rPr lang="it-IT" sz="2000" dirty="0" smtClean="0">
                <a:solidFill>
                  <a:srgbClr val="FFC000"/>
                </a:solidFill>
              </a:rPr>
              <a:t>x2</a:t>
            </a:r>
            <a:r>
              <a:rPr lang="it-IT" sz="2000" dirty="0" smtClean="0"/>
              <a:t>, </a:t>
            </a:r>
            <a:r>
              <a:rPr lang="it-IT" sz="2000" dirty="0" smtClean="0">
                <a:solidFill>
                  <a:srgbClr val="00B050"/>
                </a:solidFill>
              </a:rPr>
              <a:t>x3</a:t>
            </a:r>
            <a:r>
              <a:rPr lang="it-IT" sz="2000" dirty="0" smtClean="0"/>
              <a:t>, y2, …, h …, i, …) </a:t>
            </a:r>
            <a:br>
              <a:rPr lang="it-IT" sz="2000" dirty="0" smtClean="0"/>
            </a:br>
            <a:r>
              <a:rPr lang="it-IT" sz="2000" dirty="0" smtClean="0"/>
              <a:t>		      </a:t>
            </a:r>
            <a:r>
              <a:rPr lang="it-IT" sz="2000" dirty="0" err="1" smtClean="0"/>
              <a:t>races</a:t>
            </a:r>
            <a:r>
              <a:rPr lang="it-IT" sz="2000" dirty="0" smtClean="0"/>
              <a:t>(</a:t>
            </a:r>
            <a:r>
              <a:rPr lang="it-IT" sz="2000" dirty="0" smtClean="0">
                <a:solidFill>
                  <a:srgbClr val="0070C0"/>
                </a:solidFill>
              </a:rPr>
              <a:t>x1</a:t>
            </a:r>
            <a:r>
              <a:rPr lang="it-IT" sz="2000" dirty="0" smtClean="0"/>
              <a:t>, d, y3, </a:t>
            </a:r>
            <a:r>
              <a:rPr lang="it-IT" sz="2000" dirty="0" smtClean="0">
                <a:solidFill>
                  <a:srgbClr val="00B0F0"/>
                </a:solidFill>
              </a:rPr>
              <a:t>x4</a:t>
            </a:r>
            <a:r>
              <a:rPr lang="it-IT" sz="2000" dirty="0" smtClean="0"/>
              <a:t>, a, c, y4, y5),</a:t>
            </a:r>
            <a:br>
              <a:rPr lang="it-IT" sz="2000" dirty="0" smtClean="0"/>
            </a:br>
            <a:r>
              <a:rPr lang="it-IT" sz="2000" dirty="0" smtClean="0"/>
              <a:t>		      </a:t>
            </a:r>
            <a:r>
              <a:rPr lang="it-IT" sz="2000" dirty="0" err="1" smtClean="0"/>
              <a:t>drivers</a:t>
            </a:r>
            <a:r>
              <a:rPr lang="it-IT" sz="2000" dirty="0" smtClean="0"/>
              <a:t>(</a:t>
            </a:r>
            <a:r>
              <a:rPr lang="it-IT" sz="2000" dirty="0" smtClean="0">
                <a:solidFill>
                  <a:srgbClr val="FFC000"/>
                </a:solidFill>
              </a:rPr>
              <a:t>x2</a:t>
            </a:r>
            <a:r>
              <a:rPr lang="it-IT" sz="2000" dirty="0" smtClean="0"/>
              <a:t>, y6, y7, y8, f, e, y9, y10, y11),</a:t>
            </a:r>
            <a:br>
              <a:rPr lang="it-IT" sz="2000" dirty="0" smtClean="0"/>
            </a:br>
            <a:r>
              <a:rPr lang="it-IT" sz="2000" dirty="0" smtClean="0"/>
              <a:t>		      </a:t>
            </a:r>
            <a:r>
              <a:rPr lang="it-IT" sz="2000" dirty="0" err="1" smtClean="0"/>
              <a:t>constructors</a:t>
            </a:r>
            <a:r>
              <a:rPr lang="it-IT" sz="2000" dirty="0" smtClean="0"/>
              <a:t>(</a:t>
            </a:r>
            <a:r>
              <a:rPr lang="it-IT" sz="2000" dirty="0" smtClean="0">
                <a:solidFill>
                  <a:srgbClr val="00B050"/>
                </a:solidFill>
              </a:rPr>
              <a:t>x3</a:t>
            </a:r>
            <a:r>
              <a:rPr lang="it-IT" sz="2000" dirty="0" smtClean="0"/>
              <a:t>, y14, g, y15, y16)</a:t>
            </a:r>
          </a:p>
          <a:p>
            <a:r>
              <a:rPr lang="it-IT" sz="2000" dirty="0" smtClean="0"/>
              <a:t>	                  </a:t>
            </a:r>
            <a:r>
              <a:rPr lang="it-IT" sz="2000" dirty="0" err="1" smtClean="0"/>
              <a:t>circuits</a:t>
            </a:r>
            <a:r>
              <a:rPr lang="it-IT" sz="2000" dirty="0" smtClean="0"/>
              <a:t>(</a:t>
            </a:r>
            <a:r>
              <a:rPr lang="it-IT" sz="2000" dirty="0" smtClean="0">
                <a:solidFill>
                  <a:srgbClr val="00B0F0"/>
                </a:solidFill>
              </a:rPr>
              <a:t>x4</a:t>
            </a:r>
            <a:r>
              <a:rPr lang="it-IT" sz="2000" dirty="0" smtClean="0"/>
              <a:t>, y17, b, y18, y19, y20, y21, y22)</a:t>
            </a:r>
          </a:p>
          <a:p>
            <a:r>
              <a:rPr lang="it-IT" sz="2000" dirty="0" smtClean="0"/>
              <a:t>		      h != “</a:t>
            </a:r>
            <a:r>
              <a:rPr lang="it-IT" sz="2000" dirty="0" err="1" smtClean="0"/>
              <a:t>\N</a:t>
            </a:r>
            <a:r>
              <a:rPr lang="it-IT" sz="2000" dirty="0" smtClean="0"/>
              <a:t>” }</a:t>
            </a:r>
            <a:br>
              <a:rPr lang="it-IT" sz="2000" dirty="0" smtClean="0"/>
            </a:br>
            <a:r>
              <a:rPr lang="it-IT" sz="2000" dirty="0" smtClean="0"/>
              <a:t>		      -&gt; </a:t>
            </a:r>
            <a:r>
              <a:rPr lang="it-IT" sz="2000" dirty="0" err="1" smtClean="0"/>
              <a:t>FastestLaps</a:t>
            </a:r>
            <a:r>
              <a:rPr lang="it-IT" sz="2000" dirty="0" smtClean="0"/>
              <a:t>(a, b, c, d, e, f, g, h, i)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755576" y="404664"/>
            <a:ext cx="7992888" cy="113877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GLOBAL SCHEMA</a:t>
            </a:r>
          </a:p>
          <a:p>
            <a:pPr>
              <a:buFontTx/>
              <a:buChar char="-"/>
            </a:pPr>
            <a:r>
              <a:rPr lang="it-IT" sz="2000" dirty="0" smtClean="0"/>
              <a:t> </a:t>
            </a:r>
            <a:r>
              <a:rPr lang="it-IT" sz="2000" dirty="0" err="1" smtClean="0"/>
              <a:t>FastestLaps</a:t>
            </a:r>
            <a:r>
              <a:rPr lang="it-IT" sz="2000" dirty="0" smtClean="0"/>
              <a:t>(race, </a:t>
            </a:r>
            <a:r>
              <a:rPr lang="it-IT" sz="2000" dirty="0" err="1" smtClean="0"/>
              <a:t>circuit</a:t>
            </a:r>
            <a:r>
              <a:rPr lang="it-IT" sz="2000" dirty="0" smtClean="0"/>
              <a:t>, date, </a:t>
            </a:r>
            <a:r>
              <a:rPr lang="it-IT" sz="2000" dirty="0" err="1" smtClean="0"/>
              <a:t>year</a:t>
            </a:r>
            <a:r>
              <a:rPr lang="it-IT" sz="2000" dirty="0" smtClean="0"/>
              <a:t>, </a:t>
            </a:r>
            <a:r>
              <a:rPr lang="it-IT" sz="2000" dirty="0" err="1" smtClean="0"/>
              <a:t>surname</a:t>
            </a:r>
            <a:r>
              <a:rPr lang="it-IT" sz="2000" dirty="0" smtClean="0"/>
              <a:t>, </a:t>
            </a:r>
            <a:r>
              <a:rPr lang="it-IT" sz="2000" dirty="0" err="1" smtClean="0"/>
              <a:t>name</a:t>
            </a:r>
            <a:r>
              <a:rPr lang="it-IT" sz="2000" dirty="0" smtClean="0"/>
              <a:t>, </a:t>
            </a:r>
            <a:r>
              <a:rPr lang="it-IT" sz="2000" dirty="0" err="1" smtClean="0"/>
              <a:t>constructor</a:t>
            </a:r>
            <a:r>
              <a:rPr lang="it-IT" sz="2000" dirty="0" smtClean="0"/>
              <a:t>, </a:t>
            </a:r>
            <a:r>
              <a:rPr lang="it-IT" sz="2000" dirty="0" err="1" smtClean="0"/>
              <a:t>fastestLap</a:t>
            </a:r>
            <a:r>
              <a:rPr lang="it-IT" sz="2000" dirty="0" smtClean="0"/>
              <a:t>, </a:t>
            </a:r>
            <a:r>
              <a:rPr lang="it-IT" sz="2000" dirty="0" err="1" smtClean="0"/>
              <a:t>fastestLapTime</a:t>
            </a:r>
            <a:r>
              <a:rPr lang="it-IT" sz="2000" dirty="0" smtClean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3275856" y="332656"/>
            <a:ext cx="259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smtClean="0">
                <a:solidFill>
                  <a:srgbClr val="FF0000"/>
                </a:solidFill>
              </a:rPr>
              <a:t>REFERENCES</a:t>
            </a:r>
            <a:endParaRPr lang="it-IT" sz="3200" dirty="0">
              <a:solidFill>
                <a:srgbClr val="FF0000"/>
              </a:solidFill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683568" y="1340768"/>
            <a:ext cx="7128792" cy="3970318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• </a:t>
            </a:r>
            <a:r>
              <a:rPr lang="it-IT" sz="2800" dirty="0" err="1" smtClean="0"/>
              <a:t>Kaggle</a:t>
            </a:r>
            <a:r>
              <a:rPr lang="it-IT" sz="2800" dirty="0" smtClean="0"/>
              <a:t> F1 </a:t>
            </a:r>
            <a:r>
              <a:rPr lang="it-IT" sz="2800" dirty="0" err="1" smtClean="0"/>
              <a:t>Dataset</a:t>
            </a:r>
            <a:r>
              <a:rPr lang="it-IT" sz="2800" dirty="0" smtClean="0"/>
              <a:t>: </a:t>
            </a:r>
            <a:r>
              <a:rPr lang="it-IT" sz="2800" dirty="0" smtClean="0">
                <a:hlinkClick r:id="rId2"/>
              </a:rPr>
              <a:t>https://www.kaggle.com/rohanrao/formula-1-world-championship-1950-2020</a:t>
            </a:r>
            <a:r>
              <a:rPr lang="it-IT" sz="2800" dirty="0" smtClean="0"/>
              <a:t> </a:t>
            </a:r>
          </a:p>
          <a:p>
            <a:pPr>
              <a:buFontTx/>
              <a:buChar char="-"/>
            </a:pPr>
            <a:endParaRPr lang="it-IT" sz="2800" dirty="0" smtClean="0"/>
          </a:p>
          <a:p>
            <a:r>
              <a:rPr lang="it-IT" sz="2800" dirty="0" smtClean="0"/>
              <a:t>• </a:t>
            </a:r>
            <a:r>
              <a:rPr lang="it-IT" sz="2800" dirty="0" err="1" smtClean="0"/>
              <a:t>Talend</a:t>
            </a:r>
            <a:r>
              <a:rPr lang="it-IT" sz="2800" dirty="0" smtClean="0"/>
              <a:t> Website: </a:t>
            </a:r>
            <a:br>
              <a:rPr lang="it-IT" sz="2800" dirty="0" smtClean="0"/>
            </a:br>
            <a:r>
              <a:rPr lang="it-IT" sz="2800" dirty="0" smtClean="0">
                <a:hlinkClick r:id="rId3"/>
              </a:rPr>
              <a:t>https://www.talend.com/</a:t>
            </a:r>
            <a:r>
              <a:rPr lang="it-IT" sz="2800" dirty="0" smtClean="0"/>
              <a:t/>
            </a:r>
            <a:br>
              <a:rPr lang="it-IT" sz="2800" dirty="0" smtClean="0"/>
            </a:br>
            <a:endParaRPr lang="it-IT" sz="2800" dirty="0" smtClean="0"/>
          </a:p>
          <a:p>
            <a:r>
              <a:rPr lang="it-IT" sz="2800" dirty="0" smtClean="0"/>
              <a:t>• Neo4j Website: </a:t>
            </a:r>
            <a:br>
              <a:rPr lang="it-IT" sz="2800" dirty="0" smtClean="0"/>
            </a:br>
            <a:r>
              <a:rPr lang="it-IT" sz="2800" dirty="0" smtClean="0">
                <a:hlinkClick r:id="rId4"/>
              </a:rPr>
              <a:t>https://neo4j.com/</a:t>
            </a:r>
            <a:endParaRPr lang="it-IT" sz="2800" dirty="0" smtClean="0"/>
          </a:p>
        </p:txBody>
      </p:sp>
      <p:sp>
        <p:nvSpPr>
          <p:cNvPr id="9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it-IT" dirty="0" err="1" smtClean="0"/>
              <a:t>References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611560" y="404664"/>
            <a:ext cx="770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smtClean="0"/>
              <a:t>• </a:t>
            </a:r>
            <a:r>
              <a:rPr lang="it-IT" sz="3200" dirty="0" err="1" smtClean="0"/>
              <a:t>My</a:t>
            </a:r>
            <a:r>
              <a:rPr lang="it-IT" sz="3200" dirty="0" smtClean="0"/>
              <a:t> </a:t>
            </a:r>
            <a:r>
              <a:rPr lang="it-IT" sz="3200" dirty="0" err="1" smtClean="0"/>
              <a:t>instruments</a:t>
            </a:r>
            <a:r>
              <a:rPr lang="it-IT" sz="3200" dirty="0" smtClean="0"/>
              <a:t> </a:t>
            </a:r>
            <a:r>
              <a:rPr lang="it-IT" sz="3200" dirty="0" err="1" smtClean="0"/>
              <a:t>for</a:t>
            </a:r>
            <a:r>
              <a:rPr lang="it-IT" sz="3200" dirty="0" smtClean="0"/>
              <a:t> </a:t>
            </a:r>
            <a:r>
              <a:rPr lang="it-IT" sz="3200" dirty="0" err="1" smtClean="0"/>
              <a:t>this</a:t>
            </a:r>
            <a:r>
              <a:rPr lang="it-IT" sz="3200" dirty="0" smtClean="0"/>
              <a:t> </a:t>
            </a:r>
            <a:r>
              <a:rPr lang="it-IT" sz="3200" dirty="0" err="1" smtClean="0"/>
              <a:t>portion</a:t>
            </a:r>
            <a:r>
              <a:rPr lang="it-IT" sz="3200" dirty="0" smtClean="0"/>
              <a:t> </a:t>
            </a:r>
            <a:r>
              <a:rPr lang="it-IT" sz="3200" dirty="0" err="1" smtClean="0"/>
              <a:t>will</a:t>
            </a:r>
            <a:r>
              <a:rPr lang="it-IT" sz="3200" dirty="0" smtClean="0"/>
              <a:t> </a:t>
            </a:r>
            <a:r>
              <a:rPr lang="it-IT" sz="3200" dirty="0" err="1" smtClean="0"/>
              <a:t>be</a:t>
            </a:r>
            <a:r>
              <a:rPr lang="it-IT" sz="3200" dirty="0" smtClean="0"/>
              <a:t>: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Introduction</a:t>
            </a:r>
            <a:endParaRPr lang="it-IT" dirty="0"/>
          </a:p>
        </p:txBody>
      </p:sp>
      <p:cxnSp>
        <p:nvCxnSpPr>
          <p:cNvPr id="7" name="Connettore 1 6"/>
          <p:cNvCxnSpPr/>
          <p:nvPr/>
        </p:nvCxnSpPr>
        <p:spPr>
          <a:xfrm flipV="1">
            <a:off x="2411760" y="1052736"/>
            <a:ext cx="3672408" cy="4752528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Immagine 9" descr="talend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48064" y="4077072"/>
            <a:ext cx="3453378" cy="131030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" name="Immagine 11" descr="csvFile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5576" y="1340768"/>
            <a:ext cx="1684858" cy="299445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4" name="CasellaDiTesto 13"/>
          <p:cNvSpPr txBox="1"/>
          <p:nvPr/>
        </p:nvSpPr>
        <p:spPr>
          <a:xfrm>
            <a:off x="611560" y="4365104"/>
            <a:ext cx="2016224" cy="1200329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smtClean="0"/>
              <a:t>A </a:t>
            </a:r>
            <a:r>
              <a:rPr lang="it-IT" dirty="0" err="1" smtClean="0"/>
              <a:t>series</a:t>
            </a:r>
            <a:r>
              <a:rPr lang="it-IT" dirty="0" smtClean="0"/>
              <a:t> </a:t>
            </a:r>
            <a:r>
              <a:rPr lang="it-IT" dirty="0" err="1" smtClean="0"/>
              <a:t>of</a:t>
            </a:r>
            <a:r>
              <a:rPr lang="it-IT" dirty="0" smtClean="0"/>
              <a:t> .</a:t>
            </a:r>
            <a:r>
              <a:rPr lang="it-IT" dirty="0" err="1" smtClean="0"/>
              <a:t>csv</a:t>
            </a:r>
            <a:r>
              <a:rPr lang="it-IT" dirty="0" smtClean="0"/>
              <a:t> </a:t>
            </a:r>
            <a:r>
              <a:rPr lang="it-IT" dirty="0" err="1" smtClean="0"/>
              <a:t>files</a:t>
            </a:r>
            <a:r>
              <a:rPr lang="it-IT" dirty="0" smtClean="0"/>
              <a:t> </a:t>
            </a:r>
            <a:r>
              <a:rPr lang="it-IT" dirty="0" err="1" smtClean="0"/>
              <a:t>containing</a:t>
            </a:r>
            <a:r>
              <a:rPr lang="it-IT" dirty="0" smtClean="0"/>
              <a:t> </a:t>
            </a:r>
            <a:r>
              <a:rPr lang="it-IT" dirty="0" err="1" smtClean="0"/>
              <a:t>stats</a:t>
            </a:r>
            <a:r>
              <a:rPr lang="it-IT" dirty="0" smtClean="0"/>
              <a:t> </a:t>
            </a:r>
            <a:r>
              <a:rPr lang="it-IT" dirty="0" err="1" smtClean="0"/>
              <a:t>from</a:t>
            </a:r>
            <a:r>
              <a:rPr lang="it-IT" dirty="0" smtClean="0"/>
              <a:t> the </a:t>
            </a:r>
            <a:r>
              <a:rPr lang="it-IT" dirty="0" err="1" smtClean="0"/>
              <a:t>entire</a:t>
            </a:r>
            <a:r>
              <a:rPr lang="it-IT" dirty="0" smtClean="0"/>
              <a:t> F1 </a:t>
            </a:r>
            <a:r>
              <a:rPr lang="it-IT" dirty="0" err="1" smtClean="0"/>
              <a:t>history</a:t>
            </a:r>
            <a:endParaRPr lang="it-IT" dirty="0" smtClean="0"/>
          </a:p>
        </p:txBody>
      </p:sp>
      <p:sp>
        <p:nvSpPr>
          <p:cNvPr id="15" name="CasellaDiTesto 14"/>
          <p:cNvSpPr txBox="1"/>
          <p:nvPr/>
        </p:nvSpPr>
        <p:spPr>
          <a:xfrm>
            <a:off x="5076056" y="2852936"/>
            <a:ext cx="3600400" cy="1200329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 smtClean="0"/>
              <a:t>Talend</a:t>
            </a:r>
            <a:r>
              <a:rPr lang="it-IT" dirty="0" smtClean="0"/>
              <a:t> Data </a:t>
            </a:r>
            <a:r>
              <a:rPr lang="it-IT" dirty="0" err="1" smtClean="0"/>
              <a:t>Integration</a:t>
            </a:r>
            <a:r>
              <a:rPr lang="it-IT" dirty="0" smtClean="0"/>
              <a:t>: </a:t>
            </a:r>
            <a:r>
              <a:rPr lang="it-IT" dirty="0" err="1" smtClean="0"/>
              <a:t>an</a:t>
            </a:r>
            <a:r>
              <a:rPr lang="it-IT" dirty="0" smtClean="0"/>
              <a:t> </a:t>
            </a:r>
            <a:r>
              <a:rPr lang="it-IT" dirty="0" err="1" smtClean="0"/>
              <a:t>open-source</a:t>
            </a:r>
            <a:r>
              <a:rPr lang="it-IT" dirty="0" smtClean="0"/>
              <a:t> software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allows</a:t>
            </a:r>
            <a:r>
              <a:rPr lang="it-IT" dirty="0" smtClean="0"/>
              <a:t> the </a:t>
            </a:r>
            <a:r>
              <a:rPr lang="it-IT" dirty="0" err="1" smtClean="0"/>
              <a:t>user</a:t>
            </a:r>
            <a:r>
              <a:rPr lang="it-IT" dirty="0" smtClean="0"/>
              <a:t> </a:t>
            </a:r>
            <a:r>
              <a:rPr lang="it-IT" dirty="0" err="1" smtClean="0"/>
              <a:t>to</a:t>
            </a:r>
            <a:r>
              <a:rPr lang="it-IT" dirty="0" smtClean="0"/>
              <a:t> </a:t>
            </a:r>
            <a:r>
              <a:rPr lang="it-IT" dirty="0" err="1" smtClean="0"/>
              <a:t>perform</a:t>
            </a:r>
            <a:r>
              <a:rPr lang="it-IT" dirty="0" smtClean="0"/>
              <a:t> ETL </a:t>
            </a:r>
            <a:r>
              <a:rPr lang="it-IT" dirty="0" err="1" smtClean="0"/>
              <a:t>operations</a:t>
            </a:r>
            <a:endParaRPr lang="it-IT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2627784" y="2204864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smtClean="0">
                <a:solidFill>
                  <a:srgbClr val="FF0000"/>
                </a:solidFill>
              </a:rPr>
              <a:t>POTENTIAL ISSUE 1</a:t>
            </a:r>
            <a:endParaRPr lang="it-IT" sz="3200" dirty="0">
              <a:solidFill>
                <a:srgbClr val="FF0000"/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Issue</a:t>
            </a:r>
            <a:r>
              <a:rPr lang="it-IT" dirty="0" smtClean="0"/>
              <a:t> 1: </a:t>
            </a:r>
            <a:r>
              <a:rPr lang="it-IT" dirty="0" err="1" smtClean="0"/>
              <a:t>Pit</a:t>
            </a:r>
            <a:r>
              <a:rPr lang="it-IT" dirty="0" smtClean="0"/>
              <a:t> </a:t>
            </a:r>
            <a:r>
              <a:rPr lang="it-IT" dirty="0" err="1" smtClean="0"/>
              <a:t>stops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1331640" y="2708920"/>
            <a:ext cx="6696744" cy="76944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4400" dirty="0" smtClean="0"/>
              <a:t>Are </a:t>
            </a:r>
            <a:r>
              <a:rPr lang="it-IT" sz="4400" dirty="0" err="1" smtClean="0"/>
              <a:t>our</a:t>
            </a:r>
            <a:r>
              <a:rPr lang="it-IT" sz="4400" dirty="0" smtClean="0"/>
              <a:t> </a:t>
            </a:r>
            <a:r>
              <a:rPr lang="it-IT" sz="4400" dirty="0" err="1" smtClean="0"/>
              <a:t>pit</a:t>
            </a:r>
            <a:r>
              <a:rPr lang="it-IT" sz="4400" dirty="0" smtClean="0"/>
              <a:t> </a:t>
            </a:r>
            <a:r>
              <a:rPr lang="it-IT" sz="4400" dirty="0" err="1" smtClean="0"/>
              <a:t>stops</a:t>
            </a:r>
            <a:r>
              <a:rPr lang="it-IT" sz="4400" dirty="0" smtClean="0"/>
              <a:t> </a:t>
            </a:r>
            <a:r>
              <a:rPr lang="it-IT" sz="4400" dirty="0" err="1" smtClean="0"/>
              <a:t>subpar</a:t>
            </a:r>
            <a:r>
              <a:rPr lang="it-IT" sz="4400" dirty="0" smtClean="0"/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611560" y="404664"/>
            <a:ext cx="77048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• Last </a:t>
            </a:r>
            <a:r>
              <a:rPr lang="it-IT" sz="2800" dirty="0" err="1" smtClean="0"/>
              <a:t>year</a:t>
            </a:r>
            <a:r>
              <a:rPr lang="it-IT" sz="2800" dirty="0" smtClean="0"/>
              <a:t> Red Bull </a:t>
            </a:r>
            <a:r>
              <a:rPr lang="it-IT" sz="2800" dirty="0" err="1" smtClean="0"/>
              <a:t>registered</a:t>
            </a:r>
            <a:r>
              <a:rPr lang="it-IT" sz="2800" dirty="0" smtClean="0"/>
              <a:t> the </a:t>
            </a:r>
            <a:r>
              <a:rPr lang="it-IT" sz="2800" dirty="0" err="1" smtClean="0"/>
              <a:t>quickest</a:t>
            </a:r>
            <a:r>
              <a:rPr lang="it-IT" sz="2800" dirty="0" smtClean="0"/>
              <a:t> </a:t>
            </a:r>
            <a:r>
              <a:rPr lang="it-IT" sz="2800" dirty="0" err="1" smtClean="0"/>
              <a:t>pit</a:t>
            </a:r>
            <a:r>
              <a:rPr lang="it-IT" sz="2800" dirty="0" smtClean="0"/>
              <a:t> stop in the </a:t>
            </a:r>
            <a:r>
              <a:rPr lang="it-IT" sz="2800" dirty="0" err="1" smtClean="0"/>
              <a:t>entire</a:t>
            </a:r>
            <a:r>
              <a:rPr lang="it-IT" sz="2800" dirty="0" smtClean="0"/>
              <a:t> </a:t>
            </a:r>
            <a:r>
              <a:rPr lang="it-IT" sz="2800" dirty="0" err="1" smtClean="0"/>
              <a:t>history</a:t>
            </a:r>
            <a:r>
              <a:rPr lang="it-IT" sz="2800" dirty="0" smtClean="0"/>
              <a:t> </a:t>
            </a:r>
            <a:r>
              <a:rPr lang="it-IT" sz="2800" dirty="0" err="1" smtClean="0"/>
              <a:t>of</a:t>
            </a:r>
            <a:r>
              <a:rPr lang="it-IT" sz="2800" dirty="0" smtClean="0"/>
              <a:t> Formula 1.</a:t>
            </a:r>
            <a:endParaRPr lang="it-IT" sz="280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Issue</a:t>
            </a:r>
            <a:r>
              <a:rPr lang="it-IT" dirty="0" smtClean="0"/>
              <a:t> 1: </a:t>
            </a:r>
            <a:r>
              <a:rPr lang="it-IT" dirty="0" err="1" smtClean="0"/>
              <a:t>Pit</a:t>
            </a:r>
            <a:r>
              <a:rPr lang="it-IT" dirty="0" smtClean="0"/>
              <a:t> </a:t>
            </a:r>
            <a:r>
              <a:rPr lang="it-IT" dirty="0" err="1" smtClean="0"/>
              <a:t>stops</a:t>
            </a:r>
            <a:endParaRPr lang="it-IT" dirty="0"/>
          </a:p>
        </p:txBody>
      </p:sp>
      <p:pic>
        <p:nvPicPr>
          <p:cNvPr id="1026" name="Picture 2" descr="C:\Users\user\Desktop\Specialistica\Large-Scale Data Management\Information Integration\Presentation\QuickestPitStop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1628800"/>
            <a:ext cx="4572000" cy="2295525"/>
          </a:xfrm>
          <a:prstGeom prst="rect">
            <a:avLst/>
          </a:prstGeom>
          <a:noFill/>
        </p:spPr>
      </p:pic>
      <p:sp>
        <p:nvSpPr>
          <p:cNvPr id="7" name="CasellaDiTesto 6"/>
          <p:cNvSpPr txBox="1"/>
          <p:nvPr/>
        </p:nvSpPr>
        <p:spPr>
          <a:xfrm>
            <a:off x="683568" y="4365104"/>
            <a:ext cx="7632848" cy="138499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WHAT I WANT TO KNOW</a:t>
            </a:r>
          </a:p>
          <a:p>
            <a:pPr algn="ctr"/>
            <a:r>
              <a:rPr lang="it-IT" sz="2800" dirty="0" err="1" smtClean="0"/>
              <a:t>Was</a:t>
            </a:r>
            <a:r>
              <a:rPr lang="it-IT" sz="2800" dirty="0" smtClean="0"/>
              <a:t> </a:t>
            </a:r>
            <a:r>
              <a:rPr lang="it-IT" sz="2800" dirty="0" err="1" smtClean="0"/>
              <a:t>it</a:t>
            </a:r>
            <a:r>
              <a:rPr lang="it-IT" sz="2800" dirty="0" smtClean="0"/>
              <a:t> just </a:t>
            </a:r>
            <a:r>
              <a:rPr lang="it-IT" sz="2800" dirty="0" err="1" smtClean="0"/>
              <a:t>luck</a:t>
            </a:r>
            <a:r>
              <a:rPr lang="it-IT" sz="2800" dirty="0" smtClean="0"/>
              <a:t> or a </a:t>
            </a:r>
            <a:r>
              <a:rPr lang="it-IT" sz="2800" dirty="0" err="1" smtClean="0"/>
              <a:t>symptom</a:t>
            </a:r>
            <a:r>
              <a:rPr lang="it-IT" sz="2800" dirty="0" smtClean="0"/>
              <a:t> </a:t>
            </a:r>
            <a:r>
              <a:rPr lang="it-IT" sz="2800" dirty="0" err="1" smtClean="0"/>
              <a:t>of</a:t>
            </a:r>
            <a:r>
              <a:rPr lang="it-IT" sz="2800" dirty="0" smtClean="0"/>
              <a:t> a </a:t>
            </a:r>
            <a:r>
              <a:rPr lang="it-IT" sz="2800" dirty="0" err="1" smtClean="0"/>
              <a:t>bigger</a:t>
            </a:r>
            <a:r>
              <a:rPr lang="it-IT" sz="2800" dirty="0" smtClean="0"/>
              <a:t> </a:t>
            </a:r>
            <a:r>
              <a:rPr lang="it-IT" sz="2800" dirty="0" err="1" smtClean="0"/>
              <a:t>problem</a:t>
            </a:r>
            <a:r>
              <a:rPr lang="it-IT" sz="2800" dirty="0" smtClean="0"/>
              <a:t>: </a:t>
            </a:r>
            <a:r>
              <a:rPr lang="it-IT" sz="2800" dirty="0" err="1" smtClean="0"/>
              <a:t>that</a:t>
            </a:r>
            <a:r>
              <a:rPr lang="it-IT" sz="2800" dirty="0" smtClean="0"/>
              <a:t> </a:t>
            </a:r>
            <a:r>
              <a:rPr lang="it-IT" sz="2800" dirty="0" err="1" smtClean="0"/>
              <a:t>we</a:t>
            </a:r>
            <a:r>
              <a:rPr lang="it-IT" sz="2800" dirty="0" smtClean="0"/>
              <a:t> are just </a:t>
            </a:r>
            <a:r>
              <a:rPr lang="it-IT" sz="2800" dirty="0" err="1" smtClean="0"/>
              <a:t>slower</a:t>
            </a:r>
            <a:r>
              <a:rPr lang="it-IT" sz="2800" dirty="0" smtClean="0"/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611560" y="302359"/>
            <a:ext cx="7704856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• The </a:t>
            </a:r>
            <a:r>
              <a:rPr lang="it-IT" sz="2800" dirty="0" err="1" smtClean="0"/>
              <a:t>objective</a:t>
            </a:r>
            <a:r>
              <a:rPr lang="it-IT" sz="2800" dirty="0" smtClean="0"/>
              <a:t> </a:t>
            </a:r>
            <a:r>
              <a:rPr lang="it-IT" sz="2800" dirty="0" err="1" smtClean="0"/>
              <a:t>of</a:t>
            </a:r>
            <a:r>
              <a:rPr lang="it-IT" sz="2800" dirty="0" smtClean="0"/>
              <a:t> </a:t>
            </a:r>
            <a:r>
              <a:rPr lang="it-IT" sz="2800" dirty="0" err="1" smtClean="0"/>
              <a:t>this</a:t>
            </a:r>
            <a:r>
              <a:rPr lang="it-IT" sz="2800" dirty="0" smtClean="0"/>
              <a:t> </a:t>
            </a:r>
            <a:r>
              <a:rPr lang="it-IT" sz="2800" dirty="0" err="1" smtClean="0"/>
              <a:t>exercise</a:t>
            </a:r>
            <a:r>
              <a:rPr lang="it-IT" sz="2800" dirty="0" smtClean="0"/>
              <a:t> </a:t>
            </a:r>
            <a:r>
              <a:rPr lang="it-IT" sz="2800" dirty="0" err="1" smtClean="0"/>
              <a:t>will</a:t>
            </a:r>
            <a:r>
              <a:rPr lang="it-IT" sz="2800" dirty="0" smtClean="0"/>
              <a:t> </a:t>
            </a:r>
            <a:r>
              <a:rPr lang="it-IT" sz="2800" dirty="0" err="1" smtClean="0"/>
              <a:t>be</a:t>
            </a:r>
            <a:r>
              <a:rPr lang="it-IT" sz="2800" dirty="0" smtClean="0"/>
              <a:t> </a:t>
            </a:r>
            <a:r>
              <a:rPr lang="it-IT" sz="2800" dirty="0" err="1" smtClean="0"/>
              <a:t>to</a:t>
            </a:r>
            <a:r>
              <a:rPr lang="it-IT" sz="2800" dirty="0" smtClean="0"/>
              <a:t> </a:t>
            </a:r>
            <a:r>
              <a:rPr lang="it-IT" sz="2800" dirty="0" err="1" smtClean="0"/>
              <a:t>collect</a:t>
            </a:r>
            <a:r>
              <a:rPr lang="it-IT" sz="2800" dirty="0" smtClean="0"/>
              <a:t> </a:t>
            </a:r>
            <a:r>
              <a:rPr lang="it-IT" sz="2800" dirty="0" err="1" smtClean="0"/>
              <a:t>all</a:t>
            </a:r>
            <a:r>
              <a:rPr lang="it-IT" sz="2800" dirty="0" smtClean="0"/>
              <a:t> </a:t>
            </a:r>
            <a:r>
              <a:rPr lang="it-IT" sz="2800" dirty="0" err="1" smtClean="0"/>
              <a:t>of</a:t>
            </a:r>
            <a:r>
              <a:rPr lang="it-IT" sz="2800" dirty="0" smtClean="0"/>
              <a:t> </a:t>
            </a:r>
            <a:r>
              <a:rPr lang="it-IT" sz="2800" dirty="0" err="1" smtClean="0"/>
              <a:t>our</a:t>
            </a:r>
            <a:r>
              <a:rPr lang="it-IT" sz="2800" dirty="0" smtClean="0"/>
              <a:t> </a:t>
            </a:r>
            <a:r>
              <a:rPr lang="it-IT" sz="2800" dirty="0" err="1" smtClean="0"/>
              <a:t>pit</a:t>
            </a:r>
            <a:r>
              <a:rPr lang="it-IT" sz="2800" dirty="0" smtClean="0"/>
              <a:t> </a:t>
            </a:r>
            <a:r>
              <a:rPr lang="it-IT" sz="2800" dirty="0" err="1" smtClean="0"/>
              <a:t>stops</a:t>
            </a:r>
            <a:r>
              <a:rPr lang="it-IT" sz="2800" dirty="0" smtClean="0"/>
              <a:t> </a:t>
            </a:r>
            <a:r>
              <a:rPr lang="it-IT" sz="2800" dirty="0" err="1" smtClean="0"/>
              <a:t>from</a:t>
            </a:r>
            <a:r>
              <a:rPr lang="it-IT" sz="2800" dirty="0" smtClean="0"/>
              <a:t> last </a:t>
            </a:r>
            <a:r>
              <a:rPr lang="it-IT" sz="2800" dirty="0" err="1" smtClean="0"/>
              <a:t>year</a:t>
            </a:r>
            <a:r>
              <a:rPr lang="it-IT" sz="2800" dirty="0" smtClean="0"/>
              <a:t> </a:t>
            </a:r>
            <a:r>
              <a:rPr lang="it-IT" sz="2800" dirty="0" err="1" smtClean="0"/>
              <a:t>by</a:t>
            </a:r>
            <a:r>
              <a:rPr lang="it-IT" sz="2800" dirty="0" smtClean="0"/>
              <a:t> </a:t>
            </a:r>
            <a:r>
              <a:rPr lang="it-IT" sz="2800" dirty="0" err="1" smtClean="0"/>
              <a:t>integrating</a:t>
            </a:r>
            <a:r>
              <a:rPr lang="it-IT" sz="2800" dirty="0" smtClean="0"/>
              <a:t> the .</a:t>
            </a:r>
            <a:r>
              <a:rPr lang="it-IT" sz="2800" dirty="0" err="1" smtClean="0"/>
              <a:t>csv</a:t>
            </a:r>
            <a:r>
              <a:rPr lang="it-IT" sz="2800" dirty="0" smtClean="0"/>
              <a:t> </a:t>
            </a:r>
            <a:r>
              <a:rPr lang="it-IT" sz="2800" dirty="0" err="1" smtClean="0"/>
              <a:t>files</a:t>
            </a:r>
            <a:r>
              <a:rPr lang="it-IT" sz="2800" dirty="0" smtClean="0"/>
              <a:t>, and </a:t>
            </a:r>
            <a:r>
              <a:rPr lang="it-IT" sz="2800" dirty="0" err="1" smtClean="0"/>
              <a:t>then</a:t>
            </a:r>
            <a:r>
              <a:rPr lang="it-IT" sz="2800" dirty="0" smtClean="0"/>
              <a:t> </a:t>
            </a:r>
            <a:r>
              <a:rPr lang="it-IT" sz="2800" dirty="0" err="1" smtClean="0"/>
              <a:t>using</a:t>
            </a:r>
            <a:r>
              <a:rPr lang="it-IT" sz="2800" dirty="0" smtClean="0"/>
              <a:t> the output </a:t>
            </a:r>
            <a:r>
              <a:rPr lang="it-IT" sz="2800" dirty="0" err="1" smtClean="0"/>
              <a:t>to</a:t>
            </a:r>
            <a:r>
              <a:rPr lang="it-IT" sz="2800" dirty="0" smtClean="0"/>
              <a:t> </a:t>
            </a:r>
            <a:r>
              <a:rPr lang="it-IT" sz="2800" dirty="0" err="1" smtClean="0"/>
              <a:t>calculate</a:t>
            </a:r>
            <a:r>
              <a:rPr lang="it-IT" sz="2800" dirty="0" smtClean="0"/>
              <a:t> the </a:t>
            </a:r>
            <a:r>
              <a:rPr lang="it-IT" sz="2800" dirty="0" err="1" smtClean="0"/>
              <a:t>average</a:t>
            </a:r>
            <a:r>
              <a:rPr lang="it-IT" sz="2800" dirty="0" smtClean="0"/>
              <a:t> </a:t>
            </a:r>
            <a:r>
              <a:rPr lang="it-IT" sz="2800" dirty="0" err="1" smtClean="0"/>
              <a:t>pit</a:t>
            </a:r>
            <a:r>
              <a:rPr lang="it-IT" sz="2800" dirty="0" smtClean="0"/>
              <a:t> stop </a:t>
            </a:r>
            <a:r>
              <a:rPr lang="it-IT" sz="2800" dirty="0" err="1" smtClean="0"/>
              <a:t>time</a:t>
            </a:r>
            <a:r>
              <a:rPr lang="it-IT" sz="2800" dirty="0" smtClean="0"/>
              <a:t> per </a:t>
            </a:r>
            <a:r>
              <a:rPr lang="it-IT" sz="2800" dirty="0" err="1" smtClean="0"/>
              <a:t>pilot</a:t>
            </a:r>
            <a:r>
              <a:rPr lang="it-IT" sz="2800" dirty="0" smtClean="0"/>
              <a:t>. </a:t>
            </a:r>
            <a:r>
              <a:rPr lang="it-IT" sz="2800" dirty="0" err="1" smtClean="0"/>
              <a:t>After</a:t>
            </a:r>
            <a:r>
              <a:rPr lang="it-IT" sz="2800" dirty="0" smtClean="0"/>
              <a:t> </a:t>
            </a:r>
            <a:r>
              <a:rPr lang="it-IT" sz="2800" dirty="0" err="1" smtClean="0"/>
              <a:t>doing</a:t>
            </a:r>
            <a:r>
              <a:rPr lang="it-IT" sz="2800" dirty="0" smtClean="0"/>
              <a:t> the </a:t>
            </a:r>
            <a:r>
              <a:rPr lang="it-IT" sz="2800" dirty="0" err="1" smtClean="0"/>
              <a:t>same</a:t>
            </a:r>
            <a:r>
              <a:rPr lang="it-IT" sz="2800" dirty="0" smtClean="0"/>
              <a:t> </a:t>
            </a:r>
            <a:r>
              <a:rPr lang="it-IT" sz="2800" dirty="0" err="1" smtClean="0"/>
              <a:t>for</a:t>
            </a:r>
            <a:r>
              <a:rPr lang="it-IT" sz="2800" dirty="0" smtClean="0"/>
              <a:t> Red Bull, </a:t>
            </a:r>
            <a:r>
              <a:rPr lang="it-IT" sz="2800" dirty="0" err="1" smtClean="0"/>
              <a:t>we</a:t>
            </a:r>
            <a:r>
              <a:rPr lang="it-IT" sz="2800" dirty="0" smtClean="0"/>
              <a:t> </a:t>
            </a:r>
            <a:r>
              <a:rPr lang="it-IT" sz="2800" dirty="0" err="1" smtClean="0"/>
              <a:t>will</a:t>
            </a:r>
            <a:r>
              <a:rPr lang="it-IT" sz="2800" dirty="0" smtClean="0"/>
              <a:t> compare the </a:t>
            </a:r>
            <a:r>
              <a:rPr lang="it-IT" sz="2800" dirty="0" err="1" smtClean="0"/>
              <a:t>results</a:t>
            </a:r>
            <a:r>
              <a:rPr lang="it-IT" sz="2800" dirty="0" smtClean="0"/>
              <a:t> and </a:t>
            </a:r>
            <a:r>
              <a:rPr lang="it-IT" sz="2800" dirty="0" err="1" smtClean="0"/>
              <a:t>see</a:t>
            </a:r>
            <a:r>
              <a:rPr lang="it-IT" sz="2800" dirty="0" smtClean="0"/>
              <a:t> </a:t>
            </a:r>
            <a:r>
              <a:rPr lang="it-IT" sz="2800" dirty="0" err="1" smtClean="0"/>
              <a:t>how</a:t>
            </a:r>
            <a:r>
              <a:rPr lang="it-IT" sz="2800" dirty="0" smtClean="0"/>
              <a:t> </a:t>
            </a:r>
            <a:r>
              <a:rPr lang="it-IT" sz="2800" dirty="0" err="1" smtClean="0"/>
              <a:t>we</a:t>
            </a:r>
            <a:r>
              <a:rPr lang="it-IT" sz="2800" dirty="0" smtClean="0"/>
              <a:t> </a:t>
            </a:r>
            <a:r>
              <a:rPr lang="it-IT" sz="2800" dirty="0" err="1" smtClean="0"/>
              <a:t>stack</a:t>
            </a:r>
            <a:r>
              <a:rPr lang="it-IT" sz="2800" dirty="0" smtClean="0"/>
              <a:t> up. </a:t>
            </a:r>
          </a:p>
          <a:p>
            <a:r>
              <a:rPr lang="it-IT" sz="2800" dirty="0" smtClean="0"/>
              <a:t>• </a:t>
            </a:r>
            <a:r>
              <a:rPr lang="it-IT" sz="2800" dirty="0" smtClean="0">
                <a:solidFill>
                  <a:srgbClr val="FF0000"/>
                </a:solidFill>
              </a:rPr>
              <a:t>Note</a:t>
            </a:r>
            <a:r>
              <a:rPr lang="it-IT" sz="2800" dirty="0" smtClean="0"/>
              <a:t>: the </a:t>
            </a:r>
            <a:r>
              <a:rPr lang="it-IT" sz="2800" dirty="0" err="1" smtClean="0"/>
              <a:t>portion</a:t>
            </a:r>
            <a:r>
              <a:rPr lang="it-IT" sz="2800" dirty="0" smtClean="0"/>
              <a:t> on the </a:t>
            </a:r>
            <a:r>
              <a:rPr lang="it-IT" sz="2800" dirty="0" err="1" smtClean="0"/>
              <a:t>graph</a:t>
            </a:r>
            <a:r>
              <a:rPr lang="it-IT" sz="2800" dirty="0" smtClean="0"/>
              <a:t> database </a:t>
            </a:r>
            <a:r>
              <a:rPr lang="it-IT" sz="2800" dirty="0" err="1" smtClean="0"/>
              <a:t>will</a:t>
            </a:r>
            <a:r>
              <a:rPr lang="it-IT" sz="2800" dirty="0" smtClean="0"/>
              <a:t> </a:t>
            </a:r>
            <a:r>
              <a:rPr lang="it-IT" sz="2800" dirty="0" err="1" smtClean="0"/>
              <a:t>use</a:t>
            </a:r>
            <a:r>
              <a:rPr lang="it-IT" sz="2800" dirty="0" smtClean="0"/>
              <a:t> more </a:t>
            </a:r>
            <a:r>
              <a:rPr lang="it-IT" sz="2800" dirty="0" err="1" smtClean="0"/>
              <a:t>generic</a:t>
            </a:r>
            <a:r>
              <a:rPr lang="it-IT" sz="2800" dirty="0" smtClean="0"/>
              <a:t> global </a:t>
            </a:r>
            <a:r>
              <a:rPr lang="it-IT" sz="2800" dirty="0" err="1" smtClean="0"/>
              <a:t>mappings</a:t>
            </a:r>
            <a:r>
              <a:rPr lang="it-IT" sz="2800" dirty="0" smtClean="0"/>
              <a:t>, </a:t>
            </a:r>
            <a:r>
              <a:rPr lang="it-IT" sz="2800" dirty="0" err="1" smtClean="0"/>
              <a:t>but</a:t>
            </a:r>
            <a:r>
              <a:rPr lang="it-IT" sz="2800" dirty="0" smtClean="0"/>
              <a:t> </a:t>
            </a:r>
            <a:r>
              <a:rPr lang="it-IT" sz="2800" dirty="0" err="1" smtClean="0"/>
              <a:t>here</a:t>
            </a:r>
            <a:r>
              <a:rPr lang="it-IT" sz="2800" dirty="0" smtClean="0"/>
              <a:t> I wanted more </a:t>
            </a:r>
            <a:r>
              <a:rPr lang="it-IT" sz="2800" dirty="0" err="1" smtClean="0"/>
              <a:t>complex</a:t>
            </a:r>
            <a:r>
              <a:rPr lang="it-IT" sz="2800" dirty="0" smtClean="0"/>
              <a:t> </a:t>
            </a:r>
            <a:r>
              <a:rPr lang="it-IT" sz="2800" dirty="0" err="1" smtClean="0"/>
              <a:t>queries</a:t>
            </a:r>
            <a:r>
              <a:rPr lang="it-IT" sz="2800" dirty="0" smtClean="0"/>
              <a:t> in </a:t>
            </a:r>
            <a:r>
              <a:rPr lang="it-IT" sz="2800" dirty="0" err="1" smtClean="0"/>
              <a:t>order</a:t>
            </a:r>
            <a:r>
              <a:rPr lang="it-IT" sz="2800" dirty="0" smtClean="0"/>
              <a:t> </a:t>
            </a:r>
            <a:r>
              <a:rPr lang="it-IT" sz="2800" dirty="0" err="1" smtClean="0"/>
              <a:t>to</a:t>
            </a:r>
            <a:r>
              <a:rPr lang="it-IT" sz="2800" dirty="0" smtClean="0"/>
              <a:t> showcase </a:t>
            </a:r>
            <a:r>
              <a:rPr lang="it-IT" sz="2800" dirty="0" err="1" smtClean="0"/>
              <a:t>Talend</a:t>
            </a:r>
            <a:r>
              <a:rPr lang="it-IT" sz="2800" dirty="0" smtClean="0"/>
              <a:t>’s </a:t>
            </a:r>
            <a:r>
              <a:rPr lang="it-IT" sz="2800" dirty="0" err="1" smtClean="0"/>
              <a:t>functionalites</a:t>
            </a:r>
            <a:r>
              <a:rPr lang="it-IT" sz="2800" dirty="0" smtClean="0"/>
              <a:t>. The </a:t>
            </a:r>
            <a:r>
              <a:rPr lang="it-IT" sz="2800" dirty="0" err="1" smtClean="0"/>
              <a:t>same</a:t>
            </a:r>
            <a:r>
              <a:rPr lang="it-IT" sz="2800" dirty="0" smtClean="0"/>
              <a:t> </a:t>
            </a:r>
            <a:r>
              <a:rPr lang="it-IT" sz="2800" dirty="0" err="1" smtClean="0"/>
              <a:t>holds</a:t>
            </a:r>
            <a:r>
              <a:rPr lang="it-IT" sz="2800" dirty="0" smtClean="0"/>
              <a:t> </a:t>
            </a:r>
            <a:r>
              <a:rPr lang="it-IT" sz="2800" dirty="0" err="1" smtClean="0"/>
              <a:t>true</a:t>
            </a:r>
            <a:r>
              <a:rPr lang="it-IT" sz="2800" dirty="0" smtClean="0"/>
              <a:t> </a:t>
            </a:r>
            <a:r>
              <a:rPr lang="it-IT" sz="2800" dirty="0" err="1" smtClean="0"/>
              <a:t>for</a:t>
            </a:r>
            <a:r>
              <a:rPr lang="it-IT" sz="2800" dirty="0" smtClean="0"/>
              <a:t> </a:t>
            </a:r>
            <a:r>
              <a:rPr lang="it-IT" sz="2800" dirty="0" err="1" smtClean="0"/>
              <a:t>all</a:t>
            </a:r>
            <a:r>
              <a:rPr lang="it-IT" sz="2800" dirty="0" smtClean="0"/>
              <a:t> the </a:t>
            </a:r>
            <a:r>
              <a:rPr lang="it-IT" sz="2800" dirty="0" err="1" smtClean="0"/>
              <a:t>following</a:t>
            </a:r>
            <a:r>
              <a:rPr lang="it-IT" sz="2800" dirty="0" smtClean="0"/>
              <a:t> </a:t>
            </a:r>
            <a:r>
              <a:rPr lang="it-IT" sz="2800" dirty="0" err="1" smtClean="0"/>
              <a:t>exercises</a:t>
            </a:r>
            <a:r>
              <a:rPr lang="it-IT" sz="2800" dirty="0" smtClean="0"/>
              <a:t>.</a:t>
            </a:r>
          </a:p>
          <a:p>
            <a:r>
              <a:rPr lang="it-IT" sz="2800" dirty="0" smtClean="0"/>
              <a:t>• </a:t>
            </a:r>
            <a:r>
              <a:rPr lang="it-IT" sz="2800" dirty="0" err="1" smtClean="0"/>
              <a:t>Let</a:t>
            </a:r>
            <a:r>
              <a:rPr lang="it-IT" sz="2800" dirty="0" smtClean="0"/>
              <a:t>’s </a:t>
            </a:r>
            <a:r>
              <a:rPr lang="it-IT" sz="2800" dirty="0" err="1" smtClean="0"/>
              <a:t>begin</a:t>
            </a:r>
            <a:r>
              <a:rPr lang="it-IT" sz="2800" dirty="0" smtClean="0"/>
              <a:t> </a:t>
            </a:r>
            <a:r>
              <a:rPr lang="it-IT" sz="2800" dirty="0" err="1" smtClean="0"/>
              <a:t>by</a:t>
            </a:r>
            <a:r>
              <a:rPr lang="it-IT" sz="2800" dirty="0" smtClean="0"/>
              <a:t> </a:t>
            </a:r>
            <a:r>
              <a:rPr lang="it-IT" sz="2800" dirty="0" err="1" smtClean="0"/>
              <a:t>finding</a:t>
            </a:r>
            <a:r>
              <a:rPr lang="it-IT" sz="2800" dirty="0" smtClean="0"/>
              <a:t> </a:t>
            </a:r>
            <a:r>
              <a:rPr lang="it-IT" sz="2800" dirty="0" err="1" smtClean="0"/>
              <a:t>our</a:t>
            </a:r>
            <a:r>
              <a:rPr lang="it-IT" sz="2800" dirty="0" smtClean="0"/>
              <a:t> </a:t>
            </a:r>
            <a:r>
              <a:rPr lang="it-IT" sz="2800" dirty="0" err="1" smtClean="0"/>
              <a:t>pit</a:t>
            </a:r>
            <a:r>
              <a:rPr lang="it-IT" sz="2800" dirty="0" smtClean="0"/>
              <a:t> </a:t>
            </a:r>
            <a:r>
              <a:rPr lang="it-IT" sz="2800" dirty="0" err="1" smtClean="0"/>
              <a:t>stops</a:t>
            </a:r>
            <a:r>
              <a:rPr lang="it-IT" sz="2800" dirty="0" smtClean="0"/>
              <a:t> </a:t>
            </a:r>
            <a:r>
              <a:rPr lang="it-IT" sz="2800" dirty="0" err="1" smtClean="0"/>
              <a:t>by</a:t>
            </a:r>
            <a:r>
              <a:rPr lang="it-IT" sz="2800" dirty="0" smtClean="0"/>
              <a:t> </a:t>
            </a:r>
            <a:r>
              <a:rPr lang="it-IT" sz="2800" dirty="0" err="1" smtClean="0"/>
              <a:t>integrating</a:t>
            </a:r>
            <a:r>
              <a:rPr lang="it-IT" sz="2800" dirty="0" smtClean="0"/>
              <a:t> the </a:t>
            </a:r>
            <a:r>
              <a:rPr lang="it-IT" sz="2800" dirty="0" err="1" smtClean="0"/>
              <a:t>sources</a:t>
            </a:r>
            <a:r>
              <a:rPr lang="it-IT" sz="2800" dirty="0" smtClean="0"/>
              <a:t>!</a:t>
            </a:r>
          </a:p>
          <a:p>
            <a:endParaRPr lang="it-IT" sz="280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Issue</a:t>
            </a:r>
            <a:r>
              <a:rPr lang="it-IT" dirty="0" smtClean="0"/>
              <a:t> 1: </a:t>
            </a:r>
            <a:r>
              <a:rPr lang="it-IT" dirty="0" err="1" smtClean="0"/>
              <a:t>Pit</a:t>
            </a:r>
            <a:r>
              <a:rPr lang="it-IT" dirty="0" smtClean="0"/>
              <a:t> </a:t>
            </a:r>
            <a:r>
              <a:rPr lang="it-IT" dirty="0" err="1" smtClean="0"/>
              <a:t>stops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err="1" smtClean="0"/>
              <a:t>Issue</a:t>
            </a:r>
            <a:r>
              <a:rPr lang="it-IT" dirty="0" smtClean="0"/>
              <a:t> 1: </a:t>
            </a:r>
            <a:r>
              <a:rPr lang="it-IT" dirty="0" err="1" smtClean="0"/>
              <a:t>Pit</a:t>
            </a:r>
            <a:r>
              <a:rPr lang="it-IT" dirty="0" smtClean="0"/>
              <a:t> </a:t>
            </a:r>
            <a:r>
              <a:rPr lang="it-IT" dirty="0" err="1" smtClean="0"/>
              <a:t>stops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755576" y="2420888"/>
            <a:ext cx="7992888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GLOBAL SCHEMA</a:t>
            </a:r>
          </a:p>
          <a:p>
            <a:r>
              <a:rPr lang="it-IT" sz="2000" dirty="0" smtClean="0"/>
              <a:t>- Ferrari2019PitStops(</a:t>
            </a:r>
            <a:r>
              <a:rPr lang="it-IT" sz="2000" dirty="0" err="1" smtClean="0"/>
              <a:t>pilot</a:t>
            </a:r>
            <a:r>
              <a:rPr lang="it-IT" sz="2000" dirty="0" smtClean="0"/>
              <a:t>, race, date, stop, </a:t>
            </a:r>
            <a:r>
              <a:rPr lang="it-IT" sz="2000" dirty="0" err="1" smtClean="0"/>
              <a:t>lap</a:t>
            </a:r>
            <a:r>
              <a:rPr lang="it-IT" sz="2000" dirty="0" smtClean="0"/>
              <a:t>, </a:t>
            </a:r>
            <a:r>
              <a:rPr lang="it-IT" sz="2000" dirty="0" err="1" smtClean="0"/>
              <a:t>duration</a:t>
            </a:r>
            <a:r>
              <a:rPr lang="it-IT" sz="2000" dirty="0" smtClean="0"/>
              <a:t>)</a:t>
            </a:r>
            <a:endParaRPr lang="it-IT" sz="2000" dirty="0" smtClean="0">
              <a:solidFill>
                <a:srgbClr val="FF0000"/>
              </a:solidFill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763960" y="413048"/>
            <a:ext cx="7992888" cy="1754326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SOURCE SCHEMAS</a:t>
            </a:r>
          </a:p>
          <a:p>
            <a:r>
              <a:rPr lang="it-IT" sz="2000" dirty="0" smtClean="0"/>
              <a:t>- </a:t>
            </a:r>
            <a:r>
              <a:rPr lang="it-IT" sz="2000" dirty="0" err="1" smtClean="0"/>
              <a:t>pitStops</a:t>
            </a:r>
            <a:r>
              <a:rPr lang="it-IT" sz="2000" dirty="0" smtClean="0"/>
              <a:t>(</a:t>
            </a:r>
            <a:r>
              <a:rPr lang="it-IT" sz="2000" dirty="0" err="1" smtClean="0">
                <a:solidFill>
                  <a:srgbClr val="0070C0"/>
                </a:solidFill>
              </a:rPr>
              <a:t>raceId</a:t>
            </a:r>
            <a:r>
              <a:rPr lang="it-IT" sz="2000" dirty="0" smtClean="0"/>
              <a:t>, </a:t>
            </a:r>
            <a:r>
              <a:rPr lang="it-IT" sz="2000" dirty="0" err="1" smtClean="0">
                <a:solidFill>
                  <a:srgbClr val="FFC000"/>
                </a:solidFill>
              </a:rPr>
              <a:t>driverId</a:t>
            </a:r>
            <a:r>
              <a:rPr lang="it-IT" sz="2000" dirty="0" smtClean="0"/>
              <a:t>, stop, </a:t>
            </a:r>
            <a:r>
              <a:rPr lang="it-IT" sz="2000" dirty="0" err="1" smtClean="0"/>
              <a:t>lap</a:t>
            </a:r>
            <a:r>
              <a:rPr lang="it-IT" sz="2000" dirty="0" smtClean="0"/>
              <a:t>, </a:t>
            </a:r>
            <a:r>
              <a:rPr lang="it-IT" sz="2000" dirty="0" err="1" smtClean="0"/>
              <a:t>time</a:t>
            </a:r>
            <a:r>
              <a:rPr lang="it-IT" sz="2000" dirty="0" smtClean="0"/>
              <a:t>, </a:t>
            </a:r>
            <a:r>
              <a:rPr lang="it-IT" sz="2000" dirty="0" err="1" smtClean="0"/>
              <a:t>duration</a:t>
            </a:r>
            <a:r>
              <a:rPr lang="it-IT" sz="2000" dirty="0" smtClean="0"/>
              <a:t>, </a:t>
            </a:r>
            <a:r>
              <a:rPr lang="it-IT" sz="2000" dirty="0" err="1" smtClean="0"/>
              <a:t>milliseconds</a:t>
            </a:r>
            <a:r>
              <a:rPr lang="it-IT" sz="2000" dirty="0" smtClean="0"/>
              <a:t>)</a:t>
            </a:r>
          </a:p>
          <a:p>
            <a:pPr>
              <a:buFontTx/>
              <a:buChar char="-"/>
            </a:pPr>
            <a:r>
              <a:rPr lang="it-IT" sz="2000" dirty="0" smtClean="0"/>
              <a:t> </a:t>
            </a:r>
            <a:r>
              <a:rPr lang="it-IT" sz="2000" dirty="0" err="1" smtClean="0"/>
              <a:t>drivers</a:t>
            </a:r>
            <a:r>
              <a:rPr lang="it-IT" sz="2000" dirty="0" smtClean="0"/>
              <a:t>(</a:t>
            </a:r>
            <a:r>
              <a:rPr lang="it-IT" sz="2000" dirty="0" err="1" smtClean="0">
                <a:solidFill>
                  <a:srgbClr val="FFC000"/>
                </a:solidFill>
              </a:rPr>
              <a:t>driverId</a:t>
            </a:r>
            <a:r>
              <a:rPr lang="it-IT" sz="2000" dirty="0" smtClean="0"/>
              <a:t>, </a:t>
            </a:r>
            <a:r>
              <a:rPr lang="it-IT" sz="2000" dirty="0" err="1" smtClean="0"/>
              <a:t>driverRef</a:t>
            </a:r>
            <a:r>
              <a:rPr lang="it-IT" sz="2000" dirty="0" smtClean="0"/>
              <a:t>, </a:t>
            </a:r>
            <a:r>
              <a:rPr lang="it-IT" sz="2000" dirty="0" err="1" smtClean="0"/>
              <a:t>number</a:t>
            </a:r>
            <a:r>
              <a:rPr lang="it-IT" sz="2000" dirty="0" smtClean="0"/>
              <a:t>, code, </a:t>
            </a:r>
            <a:r>
              <a:rPr lang="it-IT" sz="2000" dirty="0" err="1" smtClean="0"/>
              <a:t>forename</a:t>
            </a:r>
            <a:r>
              <a:rPr lang="it-IT" sz="2000" dirty="0" smtClean="0"/>
              <a:t>, </a:t>
            </a:r>
            <a:r>
              <a:rPr lang="it-IT" sz="2000" dirty="0" err="1" smtClean="0"/>
              <a:t>surname</a:t>
            </a:r>
            <a:r>
              <a:rPr lang="it-IT" sz="2000" dirty="0" smtClean="0"/>
              <a:t>, </a:t>
            </a:r>
            <a:r>
              <a:rPr lang="it-IT" sz="2000" dirty="0" err="1" smtClean="0"/>
              <a:t>dob</a:t>
            </a:r>
            <a:r>
              <a:rPr lang="it-IT" sz="2000" dirty="0" smtClean="0"/>
              <a:t>, </a:t>
            </a:r>
            <a:r>
              <a:rPr lang="it-IT" sz="2000" dirty="0" err="1" smtClean="0"/>
              <a:t>nationality</a:t>
            </a:r>
            <a:r>
              <a:rPr lang="it-IT" sz="2000" dirty="0" smtClean="0"/>
              <a:t>, url)</a:t>
            </a:r>
          </a:p>
          <a:p>
            <a:pPr>
              <a:buFontTx/>
              <a:buChar char="-"/>
            </a:pPr>
            <a:r>
              <a:rPr lang="it-IT" sz="2000" dirty="0" smtClean="0"/>
              <a:t> </a:t>
            </a:r>
            <a:r>
              <a:rPr lang="it-IT" sz="2000" dirty="0" err="1" smtClean="0"/>
              <a:t>races</a:t>
            </a:r>
            <a:r>
              <a:rPr lang="it-IT" sz="2000" dirty="0" smtClean="0"/>
              <a:t>(</a:t>
            </a:r>
            <a:r>
              <a:rPr lang="it-IT" sz="2000" dirty="0" err="1" smtClean="0">
                <a:solidFill>
                  <a:srgbClr val="0070C0"/>
                </a:solidFill>
              </a:rPr>
              <a:t>raceId</a:t>
            </a:r>
            <a:r>
              <a:rPr lang="it-IT" sz="2000" dirty="0" smtClean="0"/>
              <a:t>, </a:t>
            </a:r>
            <a:r>
              <a:rPr lang="it-IT" sz="2000" dirty="0" err="1" smtClean="0"/>
              <a:t>year</a:t>
            </a:r>
            <a:r>
              <a:rPr lang="it-IT" sz="2000" dirty="0" smtClean="0"/>
              <a:t>, round, </a:t>
            </a:r>
            <a:r>
              <a:rPr lang="it-IT" sz="2000" dirty="0" err="1" smtClean="0"/>
              <a:t>circuitId</a:t>
            </a:r>
            <a:r>
              <a:rPr lang="it-IT" sz="2000" dirty="0" smtClean="0"/>
              <a:t>, </a:t>
            </a:r>
            <a:r>
              <a:rPr lang="it-IT" sz="2000" dirty="0" err="1" smtClean="0"/>
              <a:t>name</a:t>
            </a:r>
            <a:r>
              <a:rPr lang="it-IT" sz="2000" dirty="0" smtClean="0"/>
              <a:t>, date, </a:t>
            </a:r>
            <a:r>
              <a:rPr lang="it-IT" sz="2000" dirty="0" err="1" smtClean="0"/>
              <a:t>time</a:t>
            </a:r>
            <a:r>
              <a:rPr lang="it-IT" sz="2000" dirty="0" smtClean="0"/>
              <a:t>, url)</a:t>
            </a:r>
            <a:endParaRPr lang="it-IT" sz="2000" dirty="0" smtClean="0">
              <a:solidFill>
                <a:srgbClr val="FF0000"/>
              </a:solidFill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755576" y="3501008"/>
            <a:ext cx="7992888" cy="206210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solidFill>
                  <a:srgbClr val="FF0000"/>
                </a:solidFill>
              </a:rPr>
              <a:t>GAV MAPPING</a:t>
            </a:r>
          </a:p>
          <a:p>
            <a:r>
              <a:rPr lang="it-IT" sz="2000" dirty="0" smtClean="0"/>
              <a:t>{ (a, b, c, d, e, f) | </a:t>
            </a:r>
            <a:r>
              <a:rPr lang="it-IT" sz="2000" dirty="0" err="1" smtClean="0"/>
              <a:t>pitStops</a:t>
            </a:r>
            <a:r>
              <a:rPr lang="it-IT" sz="2000" dirty="0" smtClean="0"/>
              <a:t>(</a:t>
            </a:r>
            <a:r>
              <a:rPr lang="it-IT" sz="2000" dirty="0" smtClean="0">
                <a:solidFill>
                  <a:srgbClr val="0070C0"/>
                </a:solidFill>
              </a:rPr>
              <a:t>x1</a:t>
            </a:r>
            <a:r>
              <a:rPr lang="it-IT" sz="2000" dirty="0" smtClean="0"/>
              <a:t>, </a:t>
            </a:r>
            <a:r>
              <a:rPr lang="it-IT" sz="2000" dirty="0" smtClean="0">
                <a:solidFill>
                  <a:srgbClr val="FFC000"/>
                </a:solidFill>
              </a:rPr>
              <a:t>x2</a:t>
            </a:r>
            <a:r>
              <a:rPr lang="it-IT" sz="2000" dirty="0" smtClean="0"/>
              <a:t>, d, e, y1, f, y2),</a:t>
            </a:r>
            <a:br>
              <a:rPr lang="it-IT" sz="2000" dirty="0" smtClean="0"/>
            </a:br>
            <a:r>
              <a:rPr lang="it-IT" sz="2000" dirty="0" smtClean="0"/>
              <a:t>		      </a:t>
            </a:r>
            <a:r>
              <a:rPr lang="it-IT" sz="2000" dirty="0" err="1" smtClean="0"/>
              <a:t>races</a:t>
            </a:r>
            <a:r>
              <a:rPr lang="it-IT" sz="2000" dirty="0" smtClean="0"/>
              <a:t>(</a:t>
            </a:r>
            <a:r>
              <a:rPr lang="it-IT" sz="2000" dirty="0" smtClean="0">
                <a:solidFill>
                  <a:srgbClr val="0070C0"/>
                </a:solidFill>
              </a:rPr>
              <a:t>x1</a:t>
            </a:r>
            <a:r>
              <a:rPr lang="it-IT" sz="2000" dirty="0" smtClean="0"/>
              <a:t>, 2019, y3, y4, a, b, y5, y6),</a:t>
            </a:r>
            <a:br>
              <a:rPr lang="it-IT" sz="2000" dirty="0" smtClean="0"/>
            </a:br>
            <a:r>
              <a:rPr lang="it-IT" sz="2000" dirty="0" smtClean="0"/>
              <a:t>		      </a:t>
            </a:r>
            <a:r>
              <a:rPr lang="it-IT" sz="2000" dirty="0" err="1" smtClean="0"/>
              <a:t>drivers</a:t>
            </a:r>
            <a:r>
              <a:rPr lang="it-IT" sz="2000" dirty="0" smtClean="0"/>
              <a:t>(</a:t>
            </a:r>
            <a:r>
              <a:rPr lang="it-IT" sz="2000" dirty="0" smtClean="0">
                <a:solidFill>
                  <a:srgbClr val="FFC000"/>
                </a:solidFill>
              </a:rPr>
              <a:t>x2</a:t>
            </a:r>
            <a:r>
              <a:rPr lang="it-IT" sz="2000" dirty="0" smtClean="0"/>
              <a:t>, y7, y8, y9, a, </a:t>
            </a:r>
            <a:r>
              <a:rPr lang="it-IT" sz="2000" dirty="0" smtClean="0">
                <a:solidFill>
                  <a:srgbClr val="7030A0"/>
                </a:solidFill>
              </a:rPr>
              <a:t>x3</a:t>
            </a:r>
            <a:r>
              <a:rPr lang="it-IT" sz="2000" dirty="0" smtClean="0"/>
              <a:t>, y10, y11, y12),</a:t>
            </a:r>
            <a:br>
              <a:rPr lang="it-IT" sz="2000" dirty="0" smtClean="0"/>
            </a:br>
            <a:r>
              <a:rPr lang="it-IT" sz="2000" dirty="0" smtClean="0"/>
              <a:t>		      (</a:t>
            </a:r>
            <a:r>
              <a:rPr lang="it-IT" sz="2000" dirty="0" smtClean="0">
                <a:solidFill>
                  <a:srgbClr val="7030A0"/>
                </a:solidFill>
              </a:rPr>
              <a:t>x3</a:t>
            </a:r>
            <a:r>
              <a:rPr lang="it-IT" sz="2000" dirty="0" smtClean="0"/>
              <a:t> == “</a:t>
            </a:r>
            <a:r>
              <a:rPr lang="it-IT" sz="2000" dirty="0" err="1" smtClean="0"/>
              <a:t>Vettel</a:t>
            </a:r>
            <a:r>
              <a:rPr lang="it-IT" sz="2000" dirty="0" smtClean="0"/>
              <a:t>” || </a:t>
            </a:r>
            <a:r>
              <a:rPr lang="it-IT" sz="2000" dirty="0" smtClean="0">
                <a:solidFill>
                  <a:srgbClr val="7030A0"/>
                </a:solidFill>
              </a:rPr>
              <a:t>x3</a:t>
            </a:r>
            <a:r>
              <a:rPr lang="it-IT" sz="2000" dirty="0" smtClean="0"/>
              <a:t> == “</a:t>
            </a:r>
            <a:r>
              <a:rPr lang="it-IT" sz="2000" dirty="0" err="1" smtClean="0"/>
              <a:t>Leclerc</a:t>
            </a:r>
            <a:r>
              <a:rPr lang="it-IT" sz="2000" dirty="0" smtClean="0"/>
              <a:t>”) }</a:t>
            </a:r>
            <a:br>
              <a:rPr lang="it-IT" sz="2000" dirty="0" smtClean="0"/>
            </a:br>
            <a:r>
              <a:rPr lang="it-IT" sz="2000" dirty="0" smtClean="0"/>
              <a:t>		    -&gt; Ferrari2019PitStops(a, b, c, d, e, f)</a:t>
            </a:r>
            <a:endParaRPr lang="it-IT" sz="2000" dirty="0" smtClean="0">
              <a:solidFill>
                <a:srgbClr val="FF0000"/>
              </a:solidFill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323528" y="4437112"/>
            <a:ext cx="2304256" cy="13681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rgbClr val="FF0000"/>
                </a:solidFill>
              </a:rPr>
              <a:t>Note</a:t>
            </a:r>
            <a:r>
              <a:rPr lang="it-IT" dirty="0" smtClean="0">
                <a:solidFill>
                  <a:schemeClr val="tx1"/>
                </a:solidFill>
              </a:rPr>
              <a:t>: in the </a:t>
            </a:r>
            <a:r>
              <a:rPr lang="it-IT" dirty="0" err="1" smtClean="0">
                <a:solidFill>
                  <a:schemeClr val="tx1"/>
                </a:solidFill>
              </a:rPr>
              <a:t>sources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dirty="0" err="1" smtClean="0">
                <a:solidFill>
                  <a:schemeClr val="tx1"/>
                </a:solidFill>
              </a:rPr>
              <a:t>there</a:t>
            </a:r>
            <a:r>
              <a:rPr lang="it-IT" dirty="0" smtClean="0">
                <a:solidFill>
                  <a:schemeClr val="tx1"/>
                </a:solidFill>
              </a:rPr>
              <a:t>’s no info </a:t>
            </a:r>
            <a:r>
              <a:rPr lang="it-IT" dirty="0" err="1" smtClean="0">
                <a:solidFill>
                  <a:schemeClr val="tx1"/>
                </a:solidFill>
              </a:rPr>
              <a:t>about</a:t>
            </a:r>
            <a:r>
              <a:rPr lang="it-IT" dirty="0" smtClean="0">
                <a:solidFill>
                  <a:schemeClr val="tx1"/>
                </a:solidFill>
              </a:rPr>
              <a:t> </a:t>
            </a:r>
            <a:r>
              <a:rPr lang="it-IT" dirty="0" err="1" smtClean="0">
                <a:solidFill>
                  <a:schemeClr val="tx1"/>
                </a:solidFill>
              </a:rPr>
              <a:t>constructors</a:t>
            </a:r>
            <a:r>
              <a:rPr lang="it-IT" dirty="0" smtClean="0">
                <a:solidFill>
                  <a:schemeClr val="tx1"/>
                </a:solidFill>
              </a:rPr>
              <a:t>!</a:t>
            </a:r>
            <a:endParaRPr lang="it-IT" dirty="0">
              <a:solidFill>
                <a:schemeClr val="tx1"/>
              </a:solidFill>
            </a:endParaRPr>
          </a:p>
        </p:txBody>
      </p:sp>
      <p:cxnSp>
        <p:nvCxnSpPr>
          <p:cNvPr id="11" name="Forma 10"/>
          <p:cNvCxnSpPr>
            <a:stCxn id="8" idx="1"/>
            <a:endCxn id="7" idx="1"/>
          </p:cNvCxnSpPr>
          <p:nvPr/>
        </p:nvCxnSpPr>
        <p:spPr>
          <a:xfrm rot="10800000" flipH="1">
            <a:off x="323528" y="1290212"/>
            <a:ext cx="440432" cy="3830977"/>
          </a:xfrm>
          <a:prstGeom prst="curvedConnector3">
            <a:avLst>
              <a:gd name="adj1" fmla="val -51904"/>
            </a:avLst>
          </a:prstGeom>
          <a:ln w="22225" cap="flat">
            <a:solidFill>
              <a:schemeClr val="tx1"/>
            </a:solidFill>
            <a:round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solidFill>
            <a:schemeClr val="accent1">
              <a:alpha val="0"/>
            </a:schemeClr>
          </a:solidFill>
        </a:ln>
      </a:spPr>
      <a:bodyPr wrap="square" rtlCol="0">
        <a:spAutoFit/>
      </a:bodyPr>
      <a:lstStyle>
        <a:defPPr>
          <a:defRPr sz="3200"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Globalization PowerPoint Template" id="{FFF885ED-297E-5E4F-B19A-7A64C6FBA3A3}" vid="{ECC2892D-9A08-3B4F-AD08-1052A0A1FB6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Formula-1-PowerPoint-Template</Template>
  <TotalTime>2458</TotalTime>
  <Words>2201</Words>
  <Application>Microsoft Office PowerPoint</Application>
  <PresentationFormat>Presentazione su schermo (4:3)</PresentationFormat>
  <Paragraphs>230</Paragraphs>
  <Slides>44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44</vt:i4>
      </vt:variant>
    </vt:vector>
  </HeadingPairs>
  <TitlesOfParts>
    <vt:vector size="45" baseType="lpstr">
      <vt:lpstr>Tema di Office</vt:lpstr>
      <vt:lpstr>Analyzing Ferrari’s last years in F1  - Talend portion -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Diapositiva 19</vt:lpstr>
      <vt:lpstr>Diapositiva 20</vt:lpstr>
      <vt:lpstr>Diapositiva 21</vt:lpstr>
      <vt:lpstr>Diapositiva 22</vt:lpstr>
      <vt:lpstr>Diapositiva 23</vt:lpstr>
      <vt:lpstr>Diapositiva 24</vt:lpstr>
      <vt:lpstr>Diapositiva 25</vt:lpstr>
      <vt:lpstr>Diapositiva 26</vt:lpstr>
      <vt:lpstr>Diapositiva 27</vt:lpstr>
      <vt:lpstr>Diapositiva 28</vt:lpstr>
      <vt:lpstr>Diapositiva 29</vt:lpstr>
      <vt:lpstr>Diapositiva 30</vt:lpstr>
      <vt:lpstr>Diapositiva 31</vt:lpstr>
      <vt:lpstr>Diapositiva 32</vt:lpstr>
      <vt:lpstr>Diapositiva 33</vt:lpstr>
      <vt:lpstr>Diapositiva 34</vt:lpstr>
      <vt:lpstr>Diapositiva 35</vt:lpstr>
      <vt:lpstr>Diapositiva 36</vt:lpstr>
      <vt:lpstr>Diapositiva 37</vt:lpstr>
      <vt:lpstr>Diapositiva 38</vt:lpstr>
      <vt:lpstr>Diapositiva 39</vt:lpstr>
      <vt:lpstr>Diapositiva 40</vt:lpstr>
      <vt:lpstr>Diapositiva 41</vt:lpstr>
      <vt:lpstr>Diapositiva 42</vt:lpstr>
      <vt:lpstr>Diapositiva 43</vt:lpstr>
      <vt:lpstr>Diapositiva 44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user</dc:creator>
  <cp:lastModifiedBy>user</cp:lastModifiedBy>
  <cp:revision>265</cp:revision>
  <dcterms:created xsi:type="dcterms:W3CDTF">2020-05-28T13:49:57Z</dcterms:created>
  <dcterms:modified xsi:type="dcterms:W3CDTF">2020-06-23T14:44:11Z</dcterms:modified>
</cp:coreProperties>
</file>